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93" r:id="rId2"/>
    <p:sldId id="294" r:id="rId3"/>
    <p:sldId id="295" r:id="rId4"/>
    <p:sldId id="290" r:id="rId5"/>
    <p:sldId id="259" r:id="rId6"/>
    <p:sldId id="29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6" r:id="rId35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85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6650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99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59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3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32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342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59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5300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5300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51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8713"/>
            <a:ext cx="4725988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675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21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71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70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6675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4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5300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55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DA26-AF62-2246-88C4-92A94331A56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10400"/>
            <a:ext cx="33877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10400"/>
            <a:ext cx="24955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0E63-B8A8-3D4B-B365-DC5EF5B0A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5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epoopl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jpeg"/><Relationship Id="rId20" Type="http://schemas.openxmlformats.org/officeDocument/2006/relationships/image" Target="../media/image35.png"/><Relationship Id="rId29" Type="http://schemas.openxmlformats.org/officeDocument/2006/relationships/hyperlink" Target="http://www.ifr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LogoEngels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105" y="403680"/>
            <a:ext cx="1107059" cy="13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533728" y="2100792"/>
            <a:ext cx="9624059" cy="126193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/>
            </a:r>
            <a:br>
              <a:rPr lang="en-US" sz="3700" dirty="0"/>
            </a:br>
            <a:r>
              <a:rPr lang="en-US" sz="3700" dirty="0"/>
              <a:t> MTTN45 Humanitarian Logistics </a:t>
            </a:r>
            <a:br>
              <a:rPr lang="en-US" sz="3700" dirty="0"/>
            </a:br>
            <a:r>
              <a:rPr lang="en-US" sz="3700" b="1" i="1" dirty="0"/>
              <a:t>Sourcing and Procurement </a:t>
            </a:r>
            <a:br>
              <a:rPr lang="en-US" sz="3700" b="1" i="1" dirty="0"/>
            </a:br>
            <a:r>
              <a:rPr lang="en-US" sz="3700" b="1" i="1" dirty="0"/>
              <a:t/>
            </a:r>
            <a:br>
              <a:rPr lang="en-US" sz="3700" b="1" i="1" dirty="0"/>
            </a:br>
            <a:r>
              <a:rPr lang="en-US" sz="3700" b="1" i="1" dirty="0"/>
              <a:t>10 April 2014</a:t>
            </a:r>
            <a:endParaRPr lang="sv-SE" sz="4100" dirty="0"/>
          </a:p>
        </p:txBody>
      </p:sp>
      <p:sp>
        <p:nvSpPr>
          <p:cNvPr id="14340" name="Rectangle 17"/>
          <p:cNvSpPr>
            <a:spLocks noChangeArrowheads="1"/>
          </p:cNvSpPr>
          <p:nvPr/>
        </p:nvSpPr>
        <p:spPr bwMode="auto">
          <a:xfrm>
            <a:off x="0" y="0"/>
            <a:ext cx="248947" cy="88634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lIns="105369" tIns="52684" rIns="105369" bIns="52684" anchor="ctr"/>
          <a:lstStyle/>
          <a:p>
            <a:endParaRPr lang="sv-SE"/>
          </a:p>
        </p:txBody>
      </p:sp>
      <p:sp>
        <p:nvSpPr>
          <p:cNvPr id="14341" name="Rectangle 18"/>
          <p:cNvSpPr>
            <a:spLocks noChangeArrowheads="1"/>
          </p:cNvSpPr>
          <p:nvPr/>
        </p:nvSpPr>
        <p:spPr bwMode="auto">
          <a:xfrm>
            <a:off x="0" y="886341"/>
            <a:ext cx="248947" cy="884584"/>
          </a:xfrm>
          <a:prstGeom prst="rect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lIns="105369" tIns="52684" rIns="105369" bIns="52684" anchor="ctr"/>
          <a:lstStyle/>
          <a:p>
            <a:endParaRPr lang="sv-SE"/>
          </a:p>
        </p:txBody>
      </p:sp>
      <p:pic>
        <p:nvPicPr>
          <p:cNvPr id="39938" name="Picture 2" descr="http://blogs.state.gov/images/Dipnote/behind_the_scenes/2011_0819_refugees_dadaab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5776"/>
            <a:ext cx="5844240" cy="3087073"/>
          </a:xfrm>
          <a:prstGeom prst="rect">
            <a:avLst/>
          </a:prstGeom>
          <a:noFill/>
        </p:spPr>
      </p:pic>
      <p:pic>
        <p:nvPicPr>
          <p:cNvPr id="39940" name="Picture 4" descr="http://www.give.bz/assets/organizations/image_ones/28/original/Doctors%20Without%20Borders%20photo1.jpg?13231338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258" y="4474686"/>
            <a:ext cx="4901142" cy="3088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69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3109" y="772464"/>
            <a:ext cx="633095" cy="6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988" y="594896"/>
            <a:ext cx="9623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>
              <a:lnSpc>
                <a:spcPct val="100000"/>
              </a:lnSpc>
            </a:pPr>
            <a:r>
              <a:rPr spc="15" dirty="0">
                <a:solidFill>
                  <a:srgbClr val="08184B"/>
                </a:solidFill>
              </a:rPr>
              <a:t>Purchasing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704" y="7012471"/>
            <a:ext cx="380936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(Source:</a:t>
            </a:r>
            <a:r>
              <a:rPr sz="1550" spc="-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v</a:t>
            </a:r>
            <a:r>
              <a:rPr sz="1550" spc="-1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Weele,</a:t>
            </a:r>
            <a:r>
              <a:rPr sz="1550" spc="-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 smtClean="0">
                <a:solidFill>
                  <a:srgbClr val="010202"/>
                </a:solidFill>
                <a:latin typeface="Arial"/>
                <a:cs typeface="Arial"/>
              </a:rPr>
              <a:t>2010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p.</a:t>
            </a:r>
            <a:r>
              <a:rPr sz="155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 smtClean="0">
                <a:solidFill>
                  <a:srgbClr val="010202"/>
                </a:solidFill>
                <a:latin typeface="Arial"/>
                <a:cs typeface="Arial"/>
              </a:rPr>
              <a:t>9)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0884" y="1907692"/>
            <a:ext cx="2426335" cy="171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Pu</a:t>
            </a:r>
            <a:r>
              <a:rPr sz="17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chasing Strategy</a:t>
            </a:r>
            <a:endParaRPr sz="1750" dirty="0">
              <a:latin typeface="Times New Roman"/>
              <a:cs typeface="Times New Roman"/>
            </a:endParaRPr>
          </a:p>
          <a:p>
            <a:pPr marL="12700" marR="6350" algn="ctr">
              <a:lnSpc>
                <a:spcPts val="5260"/>
              </a:lnSpc>
              <a:spcBef>
                <a:spcPts val="690"/>
              </a:spcBef>
            </a:pPr>
            <a:r>
              <a:rPr sz="17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Pu</a:t>
            </a:r>
            <a:r>
              <a:rPr sz="17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chasing </a:t>
            </a:r>
            <a:r>
              <a:rPr sz="17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rgani</a:t>
            </a:r>
            <a:r>
              <a:rPr sz="17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z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7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ion Pu</a:t>
            </a:r>
            <a:r>
              <a:rPr sz="17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chasing p</a:t>
            </a:r>
            <a:r>
              <a:rPr sz="17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ocess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483" y="3173145"/>
            <a:ext cx="8984615" cy="1735455"/>
          </a:xfrm>
          <a:custGeom>
            <a:avLst/>
            <a:gdLst/>
            <a:ahLst/>
            <a:cxnLst/>
            <a:rect l="l" t="t" r="r" b="b"/>
            <a:pathLst>
              <a:path w="8984615" h="1735454">
                <a:moveTo>
                  <a:pt x="0" y="1735251"/>
                </a:moveTo>
                <a:lnTo>
                  <a:pt x="0" y="0"/>
                </a:lnTo>
                <a:lnTo>
                  <a:pt x="8984157" y="0"/>
                </a:lnTo>
                <a:lnTo>
                  <a:pt x="8984157" y="1735251"/>
                </a:lnTo>
                <a:lnTo>
                  <a:pt x="0" y="1735251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957" y="3598900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80" h="1149985">
                <a:moveTo>
                  <a:pt x="1439951" y="574814"/>
                </a:moveTo>
                <a:lnTo>
                  <a:pt x="1206157" y="0"/>
                </a:lnTo>
                <a:lnTo>
                  <a:pt x="0" y="0"/>
                </a:lnTo>
                <a:lnTo>
                  <a:pt x="233794" y="574814"/>
                </a:lnTo>
                <a:lnTo>
                  <a:pt x="233794" y="1149642"/>
                </a:lnTo>
                <a:lnTo>
                  <a:pt x="1206157" y="1149642"/>
                </a:lnTo>
                <a:lnTo>
                  <a:pt x="1439951" y="574814"/>
                </a:lnTo>
                <a:close/>
              </a:path>
              <a:path w="1440180" h="1149985">
                <a:moveTo>
                  <a:pt x="233794" y="1149642"/>
                </a:moveTo>
                <a:lnTo>
                  <a:pt x="233794" y="574814"/>
                </a:lnTo>
                <a:lnTo>
                  <a:pt x="0" y="1149642"/>
                </a:lnTo>
                <a:lnTo>
                  <a:pt x="233794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957" y="3598900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80" h="1149985">
                <a:moveTo>
                  <a:pt x="0" y="0"/>
                </a:moveTo>
                <a:lnTo>
                  <a:pt x="1206157" y="0"/>
                </a:lnTo>
                <a:lnTo>
                  <a:pt x="1439951" y="574814"/>
                </a:lnTo>
                <a:lnTo>
                  <a:pt x="1206157" y="1149642"/>
                </a:lnTo>
                <a:lnTo>
                  <a:pt x="0" y="1149642"/>
                </a:lnTo>
                <a:lnTo>
                  <a:pt x="233794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75020" y="3931521"/>
            <a:ext cx="112776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3180">
              <a:lnSpc>
                <a:spcPct val="100000"/>
              </a:lnSpc>
            </a:pPr>
            <a:r>
              <a:rPr sz="15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eter</a:t>
            </a:r>
            <a:r>
              <a:rPr sz="1550" b="1" spc="-35" dirty="0">
                <a:solidFill>
                  <a:srgbClr val="010202"/>
                </a:solidFill>
                <a:latin typeface="Times New Roman"/>
                <a:cs typeface="Times New Roman"/>
              </a:rPr>
              <a:t>m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ining specification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4540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1288389" y="574814"/>
                </a:moveTo>
                <a:lnTo>
                  <a:pt x="1079195" y="0"/>
                </a:lnTo>
                <a:lnTo>
                  <a:pt x="0" y="0"/>
                </a:lnTo>
                <a:lnTo>
                  <a:pt x="209207" y="574814"/>
                </a:lnTo>
                <a:lnTo>
                  <a:pt x="209207" y="1149642"/>
                </a:lnTo>
                <a:lnTo>
                  <a:pt x="1079195" y="1149642"/>
                </a:lnTo>
                <a:lnTo>
                  <a:pt x="1288389" y="574814"/>
                </a:lnTo>
                <a:close/>
              </a:path>
              <a:path w="1288414" h="1149985">
                <a:moveTo>
                  <a:pt x="209207" y="1149642"/>
                </a:moveTo>
                <a:lnTo>
                  <a:pt x="209207" y="574814"/>
                </a:lnTo>
                <a:lnTo>
                  <a:pt x="0" y="1149642"/>
                </a:lnTo>
                <a:lnTo>
                  <a:pt x="209207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4540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0" y="0"/>
                </a:moveTo>
                <a:lnTo>
                  <a:pt x="1079195" y="0"/>
                </a:lnTo>
                <a:lnTo>
                  <a:pt x="1288389" y="574814"/>
                </a:lnTo>
                <a:lnTo>
                  <a:pt x="1079195" y="1149642"/>
                </a:lnTo>
                <a:lnTo>
                  <a:pt x="0" y="1149642"/>
                </a:lnTo>
                <a:lnTo>
                  <a:pt x="209207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58238" y="3931521"/>
            <a:ext cx="77978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6350" indent="-33655">
              <a:lnSpc>
                <a:spcPct val="100000"/>
              </a:lnSpc>
            </a:pP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Selecting s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u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pplier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5562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1288389" y="574814"/>
                </a:moveTo>
                <a:lnTo>
                  <a:pt x="1079195" y="0"/>
                </a:lnTo>
                <a:lnTo>
                  <a:pt x="0" y="0"/>
                </a:lnTo>
                <a:lnTo>
                  <a:pt x="209194" y="574814"/>
                </a:lnTo>
                <a:lnTo>
                  <a:pt x="209194" y="1149642"/>
                </a:lnTo>
                <a:lnTo>
                  <a:pt x="1079195" y="1149642"/>
                </a:lnTo>
                <a:lnTo>
                  <a:pt x="1288389" y="574814"/>
                </a:lnTo>
                <a:close/>
              </a:path>
              <a:path w="1288414" h="1149985">
                <a:moveTo>
                  <a:pt x="209194" y="1149642"/>
                </a:moveTo>
                <a:lnTo>
                  <a:pt x="209194" y="574814"/>
                </a:lnTo>
                <a:lnTo>
                  <a:pt x="0" y="1149642"/>
                </a:lnTo>
                <a:lnTo>
                  <a:pt x="209194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5562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0" y="0"/>
                </a:moveTo>
                <a:lnTo>
                  <a:pt x="1079195" y="0"/>
                </a:lnTo>
                <a:lnTo>
                  <a:pt x="1288389" y="574814"/>
                </a:lnTo>
                <a:lnTo>
                  <a:pt x="1079195" y="1149642"/>
                </a:lnTo>
                <a:lnTo>
                  <a:pt x="0" y="1149642"/>
                </a:lnTo>
                <a:lnTo>
                  <a:pt x="209194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20123" y="3813969"/>
            <a:ext cx="82550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>
              <a:lnSpc>
                <a:spcPct val="10000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Ne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go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ia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te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 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 contract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0261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1288389" y="574814"/>
                </a:moveTo>
                <a:lnTo>
                  <a:pt x="1079195" y="0"/>
                </a:lnTo>
                <a:lnTo>
                  <a:pt x="0" y="0"/>
                </a:lnTo>
                <a:lnTo>
                  <a:pt x="209181" y="574814"/>
                </a:lnTo>
                <a:lnTo>
                  <a:pt x="209181" y="1149642"/>
                </a:lnTo>
                <a:lnTo>
                  <a:pt x="1079195" y="1149642"/>
                </a:lnTo>
                <a:lnTo>
                  <a:pt x="1288389" y="574814"/>
                </a:lnTo>
                <a:close/>
              </a:path>
              <a:path w="1288414" h="1149985">
                <a:moveTo>
                  <a:pt x="209181" y="1149642"/>
                </a:moveTo>
                <a:lnTo>
                  <a:pt x="209181" y="574814"/>
                </a:lnTo>
                <a:lnTo>
                  <a:pt x="0" y="1149642"/>
                </a:lnTo>
                <a:lnTo>
                  <a:pt x="209181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40261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0" y="0"/>
                </a:moveTo>
                <a:lnTo>
                  <a:pt x="1079195" y="0"/>
                </a:lnTo>
                <a:lnTo>
                  <a:pt x="1288389" y="574814"/>
                </a:lnTo>
                <a:lnTo>
                  <a:pt x="1079195" y="1149642"/>
                </a:lnTo>
                <a:lnTo>
                  <a:pt x="0" y="1149642"/>
                </a:lnTo>
                <a:lnTo>
                  <a:pt x="209181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37459" y="3696431"/>
            <a:ext cx="871855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3815">
              <a:lnSpc>
                <a:spcPct val="10000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De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v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lo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p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 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der</a:t>
            </a:r>
            <a:r>
              <a:rPr sz="1550" b="1" spc="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ng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 p</a:t>
            </a:r>
            <a:r>
              <a:rPr sz="1550" b="1" spc="-3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ocess</a:t>
            </a:r>
            <a:endParaRPr sz="1550">
              <a:latin typeface="Times New Roman"/>
              <a:cs typeface="Times New Roman"/>
            </a:endParaRPr>
          </a:p>
          <a:p>
            <a:pPr marL="53975">
              <a:lnSpc>
                <a:spcPts val="185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&amp;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der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01295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5" h="1149985">
                <a:moveTo>
                  <a:pt x="1288376" y="574814"/>
                </a:moveTo>
                <a:lnTo>
                  <a:pt x="1079182" y="0"/>
                </a:lnTo>
                <a:lnTo>
                  <a:pt x="0" y="0"/>
                </a:lnTo>
                <a:lnTo>
                  <a:pt x="209181" y="574814"/>
                </a:lnTo>
                <a:lnTo>
                  <a:pt x="209181" y="1149642"/>
                </a:lnTo>
                <a:lnTo>
                  <a:pt x="1079182" y="1149642"/>
                </a:lnTo>
                <a:lnTo>
                  <a:pt x="1288376" y="574814"/>
                </a:lnTo>
                <a:close/>
              </a:path>
              <a:path w="1288415" h="1149985">
                <a:moveTo>
                  <a:pt x="209181" y="1149642"/>
                </a:moveTo>
                <a:lnTo>
                  <a:pt x="209181" y="574814"/>
                </a:lnTo>
                <a:lnTo>
                  <a:pt x="0" y="1149642"/>
                </a:lnTo>
                <a:lnTo>
                  <a:pt x="209181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1295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5" h="1149985">
                <a:moveTo>
                  <a:pt x="0" y="0"/>
                </a:moveTo>
                <a:lnTo>
                  <a:pt x="1079182" y="0"/>
                </a:lnTo>
                <a:lnTo>
                  <a:pt x="1288376" y="574814"/>
                </a:lnTo>
                <a:lnTo>
                  <a:pt x="1079182" y="1149642"/>
                </a:lnTo>
                <a:lnTo>
                  <a:pt x="0" y="1149642"/>
                </a:lnTo>
                <a:lnTo>
                  <a:pt x="209181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96220" y="3813969"/>
            <a:ext cx="99441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35" marR="6350" indent="-205104">
              <a:lnSpc>
                <a:spcPct val="100000"/>
              </a:lnSpc>
            </a:pP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Expediting 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eval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u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5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550" b="1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550" b="1" spc="-20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62304" y="3598900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79" h="1149985">
                <a:moveTo>
                  <a:pt x="1439964" y="574814"/>
                </a:moveTo>
                <a:lnTo>
                  <a:pt x="1206157" y="0"/>
                </a:lnTo>
                <a:lnTo>
                  <a:pt x="0" y="0"/>
                </a:lnTo>
                <a:lnTo>
                  <a:pt x="233807" y="574814"/>
                </a:lnTo>
                <a:lnTo>
                  <a:pt x="233807" y="1149642"/>
                </a:lnTo>
                <a:lnTo>
                  <a:pt x="1206157" y="1149642"/>
                </a:lnTo>
                <a:lnTo>
                  <a:pt x="1439964" y="574814"/>
                </a:lnTo>
                <a:close/>
              </a:path>
              <a:path w="1440179" h="1149985">
                <a:moveTo>
                  <a:pt x="233807" y="1149642"/>
                </a:moveTo>
                <a:lnTo>
                  <a:pt x="233807" y="574814"/>
                </a:lnTo>
                <a:lnTo>
                  <a:pt x="0" y="1149642"/>
                </a:lnTo>
                <a:lnTo>
                  <a:pt x="233807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62304" y="3598900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79" h="1149985">
                <a:moveTo>
                  <a:pt x="0" y="0"/>
                </a:moveTo>
                <a:lnTo>
                  <a:pt x="1206157" y="0"/>
                </a:lnTo>
                <a:lnTo>
                  <a:pt x="1439964" y="574814"/>
                </a:lnTo>
                <a:lnTo>
                  <a:pt x="1206157" y="1149642"/>
                </a:lnTo>
                <a:lnTo>
                  <a:pt x="0" y="1149642"/>
                </a:lnTo>
                <a:lnTo>
                  <a:pt x="233807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522615" y="3813969"/>
            <a:ext cx="91059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31750" algn="ctr">
              <a:lnSpc>
                <a:spcPct val="10000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F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oll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w-up 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 eval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u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5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550" b="1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550" b="1" spc="-20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64371" y="3598900"/>
            <a:ext cx="1137285" cy="1149985"/>
          </a:xfrm>
          <a:custGeom>
            <a:avLst/>
            <a:gdLst/>
            <a:ahLst/>
            <a:cxnLst/>
            <a:rect l="l" t="t" r="r" b="b"/>
            <a:pathLst>
              <a:path w="1137284" h="1149985">
                <a:moveTo>
                  <a:pt x="1136802" y="574814"/>
                </a:moveTo>
                <a:lnTo>
                  <a:pt x="917333" y="0"/>
                </a:lnTo>
                <a:lnTo>
                  <a:pt x="0" y="0"/>
                </a:lnTo>
                <a:lnTo>
                  <a:pt x="219468" y="574814"/>
                </a:lnTo>
                <a:lnTo>
                  <a:pt x="219468" y="1149642"/>
                </a:lnTo>
                <a:lnTo>
                  <a:pt x="917333" y="1149642"/>
                </a:lnTo>
                <a:lnTo>
                  <a:pt x="1136802" y="574814"/>
                </a:lnTo>
                <a:close/>
              </a:path>
              <a:path w="1137284" h="1149985">
                <a:moveTo>
                  <a:pt x="219468" y="1149642"/>
                </a:moveTo>
                <a:lnTo>
                  <a:pt x="219468" y="574814"/>
                </a:lnTo>
                <a:lnTo>
                  <a:pt x="0" y="1149642"/>
                </a:lnTo>
                <a:lnTo>
                  <a:pt x="219468" y="1149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64371" y="3598900"/>
            <a:ext cx="1137285" cy="1149985"/>
          </a:xfrm>
          <a:custGeom>
            <a:avLst/>
            <a:gdLst/>
            <a:ahLst/>
            <a:cxnLst/>
            <a:rect l="l" t="t" r="r" b="b"/>
            <a:pathLst>
              <a:path w="1137284" h="1149985">
                <a:moveTo>
                  <a:pt x="0" y="0"/>
                </a:moveTo>
                <a:lnTo>
                  <a:pt x="917333" y="0"/>
                </a:lnTo>
                <a:lnTo>
                  <a:pt x="1136802" y="574814"/>
                </a:lnTo>
                <a:lnTo>
                  <a:pt x="917333" y="1149642"/>
                </a:lnTo>
                <a:lnTo>
                  <a:pt x="0" y="1149642"/>
                </a:lnTo>
                <a:lnTo>
                  <a:pt x="219468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021047" y="4049072"/>
            <a:ext cx="71628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i="1" spc="-15" dirty="0">
                <a:solidFill>
                  <a:srgbClr val="010202"/>
                </a:solidFill>
                <a:latin typeface="Times New Roman"/>
                <a:cs typeface="Times New Roman"/>
              </a:rPr>
              <a:t>Su</a:t>
            </a:r>
            <a:r>
              <a:rPr sz="1550" b="1" i="1" spc="-5" dirty="0">
                <a:solidFill>
                  <a:srgbClr val="010202"/>
                </a:solidFill>
                <a:latin typeface="Times New Roman"/>
                <a:cs typeface="Times New Roman"/>
              </a:rPr>
              <a:t>ppli</a:t>
            </a:r>
            <a:r>
              <a:rPr sz="1550" b="1" i="1" spc="-10" dirty="0">
                <a:solidFill>
                  <a:srgbClr val="010202"/>
                </a:solidFill>
                <a:latin typeface="Times New Roman"/>
                <a:cs typeface="Times New Roman"/>
              </a:rPr>
              <a:t>er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81455" y="3587724"/>
            <a:ext cx="786765" cy="1172210"/>
          </a:xfrm>
          <a:custGeom>
            <a:avLst/>
            <a:gdLst/>
            <a:ahLst/>
            <a:cxnLst/>
            <a:rect l="l" t="t" r="r" b="b"/>
            <a:pathLst>
              <a:path w="786764" h="1172210">
                <a:moveTo>
                  <a:pt x="786295" y="585990"/>
                </a:moveTo>
                <a:lnTo>
                  <a:pt x="589711" y="0"/>
                </a:lnTo>
                <a:lnTo>
                  <a:pt x="0" y="0"/>
                </a:lnTo>
                <a:lnTo>
                  <a:pt x="0" y="1171994"/>
                </a:lnTo>
                <a:lnTo>
                  <a:pt x="589711" y="1171994"/>
                </a:lnTo>
                <a:lnTo>
                  <a:pt x="786295" y="585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1455" y="3587724"/>
            <a:ext cx="786765" cy="1172210"/>
          </a:xfrm>
          <a:custGeom>
            <a:avLst/>
            <a:gdLst/>
            <a:ahLst/>
            <a:cxnLst/>
            <a:rect l="l" t="t" r="r" b="b"/>
            <a:pathLst>
              <a:path w="786764" h="1172210">
                <a:moveTo>
                  <a:pt x="0" y="0"/>
                </a:moveTo>
                <a:lnTo>
                  <a:pt x="589711" y="0"/>
                </a:lnTo>
                <a:lnTo>
                  <a:pt x="786295" y="585990"/>
                </a:lnTo>
                <a:lnTo>
                  <a:pt x="589711" y="1171994"/>
                </a:lnTo>
                <a:lnTo>
                  <a:pt x="0" y="117199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40191" y="3931686"/>
            <a:ext cx="77152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8100">
              <a:lnSpc>
                <a:spcPct val="100000"/>
              </a:lnSpc>
            </a:pPr>
            <a:r>
              <a:rPr sz="1550" b="1" i="1" spc="-10" dirty="0">
                <a:solidFill>
                  <a:srgbClr val="010202"/>
                </a:solidFill>
                <a:latin typeface="Times New Roman"/>
                <a:cs typeface="Times New Roman"/>
              </a:rPr>
              <a:t>Internal custo</a:t>
            </a:r>
            <a:r>
              <a:rPr sz="1550" b="1" i="1" spc="10" dirty="0">
                <a:solidFill>
                  <a:srgbClr val="010202"/>
                </a:solidFill>
                <a:latin typeface="Times New Roman"/>
                <a:cs typeface="Times New Roman"/>
              </a:rPr>
              <a:t>m</a:t>
            </a:r>
            <a:r>
              <a:rPr sz="1550" b="1" i="1" spc="-10" dirty="0">
                <a:solidFill>
                  <a:srgbClr val="010202"/>
                </a:solidFill>
                <a:latin typeface="Times New Roman"/>
                <a:cs typeface="Times New Roman"/>
              </a:rPr>
              <a:t>er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894517"/>
            <a:ext cx="9623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15" dirty="0"/>
              <a:t>Purchasing</a:t>
            </a:r>
            <a:r>
              <a:rPr spc="5" dirty="0"/>
              <a:t> </a:t>
            </a:r>
            <a:r>
              <a:rPr spc="10" dirty="0"/>
              <a:t>strategy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4170" y="2224702"/>
            <a:ext cx="6922770" cy="4208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30" dirty="0">
                <a:solidFill>
                  <a:srgbClr val="010202"/>
                </a:solidFill>
                <a:latin typeface="Arial"/>
                <a:cs typeface="Arial"/>
              </a:rPr>
              <a:t>B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ase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26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26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highe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6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leve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l</a:t>
            </a:r>
            <a:r>
              <a:rPr sz="26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strategy</a:t>
            </a:r>
            <a:endParaRPr sz="2650" dirty="0">
              <a:latin typeface="Arial"/>
              <a:cs typeface="Arial"/>
            </a:endParaRPr>
          </a:p>
          <a:p>
            <a:pPr>
              <a:lnSpc>
                <a:spcPts val="1700"/>
              </a:lnSpc>
              <a:spcBef>
                <a:spcPts val="44"/>
              </a:spcBef>
              <a:buClr>
                <a:srgbClr val="010202"/>
              </a:buClr>
              <a:buFont typeface="Arial"/>
              <a:buChar char="•"/>
            </a:pPr>
            <a:endParaRPr sz="1700" dirty="0"/>
          </a:p>
          <a:p>
            <a:pPr>
              <a:lnSpc>
                <a:spcPts val="2600"/>
              </a:lnSpc>
              <a:buClr>
                <a:srgbClr val="010202"/>
              </a:buClr>
              <a:buFont typeface="Arial"/>
              <a:buChar char="•"/>
            </a:pPr>
            <a:endParaRPr sz="2600" dirty="0"/>
          </a:p>
          <a:p>
            <a:pPr marL="1019810" lvl="1" indent="-503555">
              <a:lnSpc>
                <a:spcPct val="100000"/>
              </a:lnSpc>
              <a:buClr>
                <a:srgbClr val="010202"/>
              </a:buClr>
              <a:buFont typeface="Arial"/>
              <a:buAutoNum type="arabicPeriod"/>
              <a:tabLst>
                <a:tab pos="1020444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Why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we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buying?</a:t>
            </a:r>
            <a:endParaRPr sz="2200" dirty="0">
              <a:latin typeface="Arial"/>
              <a:cs typeface="Arial"/>
            </a:endParaRPr>
          </a:p>
          <a:p>
            <a:pPr marL="1334135" lvl="2" indent="-314325">
              <a:lnSpc>
                <a:spcPct val="100000"/>
              </a:lnSpc>
              <a:spcBef>
                <a:spcPts val="455"/>
              </a:spcBef>
              <a:buClr>
                <a:srgbClr val="010202"/>
              </a:buClr>
              <a:buFont typeface="Arial"/>
              <a:buChar char="•"/>
              <a:tabLst>
                <a:tab pos="1334770" algn="l"/>
              </a:tabLst>
            </a:pPr>
            <a:r>
              <a:rPr sz="1750" spc="-5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or-profit</a:t>
            </a:r>
            <a:r>
              <a:rPr sz="17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vs.</a:t>
            </a:r>
            <a:r>
              <a:rPr sz="17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nonprofit</a:t>
            </a:r>
            <a:endParaRPr sz="1750" dirty="0">
              <a:latin typeface="Arial"/>
              <a:cs typeface="Arial"/>
            </a:endParaRPr>
          </a:p>
          <a:p>
            <a:pPr marL="1334135" lvl="2" indent="-314325">
              <a:lnSpc>
                <a:spcPct val="100000"/>
              </a:lnSpc>
              <a:spcBef>
                <a:spcPts val="439"/>
              </a:spcBef>
              <a:buClr>
                <a:srgbClr val="010202"/>
              </a:buClr>
              <a:buFont typeface="Arial"/>
              <a:buChar char="•"/>
              <a:tabLst>
                <a:tab pos="1334770" algn="l"/>
              </a:tabLst>
            </a:pPr>
            <a:r>
              <a:rPr sz="1750" spc="-5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isaster</a:t>
            </a:r>
            <a:r>
              <a:rPr sz="175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vs.</a:t>
            </a:r>
            <a:r>
              <a:rPr sz="17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Development</a:t>
            </a:r>
            <a:endParaRPr sz="1750" dirty="0">
              <a:latin typeface="Arial"/>
              <a:cs typeface="Arial"/>
            </a:endParaRPr>
          </a:p>
          <a:p>
            <a:pPr marL="1837689" lvl="3" indent="-313690">
              <a:lnSpc>
                <a:spcPct val="100000"/>
              </a:lnSpc>
              <a:spcBef>
                <a:spcPts val="360"/>
              </a:spcBef>
              <a:buClr>
                <a:srgbClr val="010202"/>
              </a:buClr>
              <a:buFont typeface="Arial"/>
              <a:buChar char="•"/>
              <a:tabLst>
                <a:tab pos="1838325" algn="l"/>
              </a:tabLst>
            </a:pPr>
            <a:r>
              <a:rPr sz="1550" spc="-2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esponse</a:t>
            </a:r>
            <a:r>
              <a:rPr sz="1550" spc="-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v</a:t>
            </a:r>
            <a:r>
              <a:rPr sz="1550" spc="-5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55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 preparedness</a:t>
            </a:r>
            <a:endParaRPr sz="1550" dirty="0">
              <a:latin typeface="Arial"/>
              <a:cs typeface="Arial"/>
            </a:endParaRPr>
          </a:p>
          <a:p>
            <a:pPr lvl="3">
              <a:lnSpc>
                <a:spcPts val="1500"/>
              </a:lnSpc>
              <a:buClr>
                <a:srgbClr val="010202"/>
              </a:buClr>
              <a:buFont typeface="Arial"/>
              <a:buChar char="•"/>
            </a:pPr>
            <a:endParaRPr sz="1500" dirty="0"/>
          </a:p>
          <a:p>
            <a:pPr lvl="3">
              <a:lnSpc>
                <a:spcPts val="1500"/>
              </a:lnSpc>
              <a:spcBef>
                <a:spcPts val="83"/>
              </a:spcBef>
              <a:buClr>
                <a:srgbClr val="010202"/>
              </a:buClr>
              <a:buFont typeface="Arial"/>
              <a:buChar char="•"/>
            </a:pPr>
            <a:endParaRPr sz="1500" dirty="0"/>
          </a:p>
          <a:p>
            <a:pPr marL="1021080" lvl="1" indent="-504825">
              <a:lnSpc>
                <a:spcPct val="100000"/>
              </a:lnSpc>
              <a:buClr>
                <a:srgbClr val="010202"/>
              </a:buClr>
              <a:buFont typeface="Arial"/>
              <a:buAutoNum type="arabicPeriod"/>
              <a:tabLst>
                <a:tab pos="1021715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Who</a:t>
            </a:r>
            <a:r>
              <a:rPr sz="2200" spc="660" dirty="0">
                <a:solidFill>
                  <a:srgbClr val="010202"/>
                </a:solidFill>
                <a:latin typeface="ＭＳ Ｐゴシック"/>
                <a:cs typeface="ＭＳ Ｐゴシック"/>
              </a:rPr>
              <a:t>'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22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buying?</a:t>
            </a:r>
            <a:endParaRPr sz="2200" dirty="0">
              <a:latin typeface="Arial"/>
              <a:cs typeface="Arial"/>
            </a:endParaRPr>
          </a:p>
          <a:p>
            <a:pPr marL="1334135" lvl="2" indent="-314325">
              <a:lnSpc>
                <a:spcPct val="100000"/>
              </a:lnSpc>
              <a:spcBef>
                <a:spcPts val="425"/>
              </a:spcBef>
              <a:buClr>
                <a:srgbClr val="010202"/>
              </a:buClr>
              <a:buFont typeface="Arial"/>
              <a:buChar char="•"/>
              <a:tabLst>
                <a:tab pos="1334770" algn="l"/>
              </a:tabLst>
            </a:pP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Compan</a:t>
            </a:r>
            <a:r>
              <a:rPr sz="1750" spc="-20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r>
              <a:rPr sz="17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for-profit</a:t>
            </a:r>
            <a:r>
              <a:rPr sz="1750" spc="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(differentiation,</a:t>
            </a:r>
            <a:r>
              <a:rPr sz="17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lean,</a:t>
            </a:r>
            <a:r>
              <a:rPr sz="17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etc</a:t>
            </a:r>
            <a:r>
              <a:rPr sz="1750" dirty="0" smtClean="0">
                <a:solidFill>
                  <a:srgbClr val="010202"/>
                </a:solidFill>
                <a:latin typeface="Arial"/>
                <a:cs typeface="Arial"/>
              </a:rPr>
              <a:t>.)</a:t>
            </a:r>
            <a:r>
              <a:rPr lang="en-US" sz="175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lang="en-US" sz="1750" dirty="0" smtClean="0">
                <a:solidFill>
                  <a:srgbClr val="010202"/>
                </a:solidFill>
                <a:latin typeface="Arial"/>
                <a:cs typeface="Arial"/>
                <a:hlinkClick r:id="rId2"/>
              </a:rPr>
              <a:t>http://www.peepoople.com/</a:t>
            </a:r>
            <a:r>
              <a:rPr lang="en-US" sz="1750" dirty="0" smtClean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endParaRPr sz="1750" dirty="0">
              <a:latin typeface="Arial"/>
              <a:cs typeface="Arial"/>
            </a:endParaRPr>
          </a:p>
          <a:p>
            <a:pPr marL="1334135" lvl="2" indent="-313690">
              <a:lnSpc>
                <a:spcPct val="100000"/>
              </a:lnSpc>
              <a:spcBef>
                <a:spcPts val="439"/>
              </a:spcBef>
              <a:buClr>
                <a:srgbClr val="010202"/>
              </a:buClr>
              <a:buFont typeface="Arial"/>
              <a:buChar char="•"/>
              <a:tabLst>
                <a:tab pos="1334770" algn="l"/>
              </a:tabLst>
            </a:pPr>
            <a:r>
              <a:rPr sz="1750" spc="-10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rganization: nonprofit</a:t>
            </a:r>
            <a:r>
              <a:rPr sz="17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(lo</a:t>
            </a:r>
            <a:r>
              <a:rPr sz="1750" spc="-15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est</a:t>
            </a:r>
            <a:r>
              <a:rPr sz="1750" spc="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cost,</a:t>
            </a:r>
            <a:r>
              <a:rPr sz="17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fastest</a:t>
            </a:r>
            <a:r>
              <a:rPr sz="17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deplo</a:t>
            </a:r>
            <a:r>
              <a:rPr sz="1750" spc="-20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17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etc.)</a:t>
            </a:r>
            <a:endParaRPr sz="1750" dirty="0">
              <a:latin typeface="Arial"/>
              <a:cs typeface="Arial"/>
            </a:endParaRPr>
          </a:p>
          <a:p>
            <a:pPr marL="1334135" lvl="2" indent="-313690">
              <a:lnSpc>
                <a:spcPct val="100000"/>
              </a:lnSpc>
              <a:spcBef>
                <a:spcPts val="439"/>
              </a:spcBef>
              <a:buClr>
                <a:srgbClr val="010202"/>
              </a:buClr>
              <a:buFont typeface="Arial"/>
              <a:buChar char="•"/>
              <a:tabLst>
                <a:tab pos="1334770" algn="l"/>
              </a:tabLst>
            </a:pP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Countr</a:t>
            </a:r>
            <a:r>
              <a:rPr sz="1750" spc="-20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r>
              <a:rPr sz="1750" spc="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development</a:t>
            </a:r>
            <a:r>
              <a:rPr sz="17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vs.</a:t>
            </a:r>
            <a:r>
              <a:rPr sz="17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disaster</a:t>
            </a:r>
            <a:r>
              <a:rPr sz="17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relief!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620522" y="155460"/>
                </a:move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88" y="310934"/>
                </a:lnTo>
                <a:lnTo>
                  <a:pt x="620522" y="155460"/>
                </a:lnTo>
                <a:close/>
              </a:path>
              <a:path w="621030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1164" y="222148"/>
            <a:ext cx="3194685" cy="472440"/>
          </a:xfrm>
          <a:custGeom>
            <a:avLst/>
            <a:gdLst/>
            <a:ahLst/>
            <a:cxnLst/>
            <a:rect l="l" t="t" r="r" b="b"/>
            <a:pathLst>
              <a:path w="3194685" h="472440">
                <a:moveTo>
                  <a:pt x="0" y="472300"/>
                </a:moveTo>
                <a:lnTo>
                  <a:pt x="0" y="0"/>
                </a:lnTo>
                <a:lnTo>
                  <a:pt x="3194126" y="0"/>
                </a:lnTo>
                <a:lnTo>
                  <a:pt x="3194126" y="472300"/>
                </a:lnTo>
                <a:lnTo>
                  <a:pt x="0" y="472300"/>
                </a:lnTo>
                <a:close/>
              </a:path>
            </a:pathLst>
          </a:custGeom>
          <a:ln w="10490">
            <a:solidFill>
              <a:srgbClr val="0088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7449" y="6473977"/>
            <a:ext cx="1227975" cy="107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8720">
              <a:lnSpc>
                <a:spcPts val="3635"/>
              </a:lnSpc>
            </a:pPr>
            <a:r>
              <a:rPr spc="15" dirty="0">
                <a:solidFill>
                  <a:srgbClr val="1F1F5D"/>
                </a:solidFill>
              </a:rPr>
              <a:t>Determining</a:t>
            </a:r>
            <a:r>
              <a:rPr spc="30" dirty="0">
                <a:solidFill>
                  <a:srgbClr val="1F1F5D"/>
                </a:solidFill>
              </a:rPr>
              <a:t> </a:t>
            </a:r>
            <a:r>
              <a:rPr spc="10" dirty="0">
                <a:solidFill>
                  <a:srgbClr val="1F1F5D"/>
                </a:solidFill>
              </a:rPr>
              <a:t>specifications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642099" y="3089173"/>
            <a:ext cx="2886252" cy="1920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79640" y="3031451"/>
            <a:ext cx="2718333" cy="2036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27453" y="5169710"/>
            <a:ext cx="2915920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2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her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 get</a:t>
            </a:r>
            <a:r>
              <a:rPr sz="195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rmat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ion?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278" y="5068435"/>
            <a:ext cx="2455545" cy="1522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699"/>
              </a:lnSpc>
            </a:pP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indin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g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righ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need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Climate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Diet</a:t>
            </a:r>
            <a:endParaRPr sz="1950">
              <a:latin typeface="Arial"/>
              <a:cs typeface="Arial"/>
            </a:endParaRPr>
          </a:p>
          <a:p>
            <a:pPr marL="12700" marR="48260">
              <a:lnSpc>
                <a:spcPct val="101699"/>
              </a:lnSpc>
            </a:pP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Cul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ur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95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adi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ons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 e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tc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620522" y="155460"/>
                </a:move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88" y="310934"/>
                </a:lnTo>
                <a:lnTo>
                  <a:pt x="620522" y="155460"/>
                </a:lnTo>
                <a:close/>
              </a:path>
              <a:path w="621030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A0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9160" y="1375947"/>
            <a:ext cx="9151620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200" spc="-35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rong</a:t>
            </a:r>
            <a:r>
              <a:rPr sz="22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input escalates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up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purchasing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process!</a:t>
            </a:r>
            <a:endParaRPr sz="2200" dirty="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Needs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assessment</a:t>
            </a:r>
            <a:endParaRPr sz="2200" dirty="0">
              <a:latin typeface="Arial"/>
              <a:cs typeface="Arial"/>
            </a:endParaRPr>
          </a:p>
          <a:p>
            <a:pPr marL="389890" marR="6350" indent="-377190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390525" algn="l"/>
                <a:tab pos="4042410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Technical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pre-specifications</a:t>
            </a:r>
            <a:r>
              <a:rPr sz="22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(e.g.</a:t>
            </a:r>
            <a:r>
              <a:rPr sz="22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emergency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items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catalogue,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WHO specifications</a:t>
            </a:r>
            <a:r>
              <a:rPr sz="22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for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medicine)	</a:t>
            </a:r>
            <a:r>
              <a:rPr sz="2200" i="1" dirty="0">
                <a:solidFill>
                  <a:srgbClr val="010202"/>
                </a:solidFill>
                <a:latin typeface="Arial"/>
                <a:cs typeface="Arial"/>
              </a:rPr>
              <a:t>benefits?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91591" y="5476912"/>
            <a:ext cx="2718333" cy="2036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50513" y="3076930"/>
            <a:ext cx="3001708" cy="18472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16123" y="5085943"/>
            <a:ext cx="2620010" cy="91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1699"/>
              </a:lnSpc>
            </a:pPr>
            <a:r>
              <a:rPr sz="1950" spc="2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ha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spc="-45" dirty="0">
                <a:solidFill>
                  <a:srgbClr val="010202"/>
                </a:solidFill>
                <a:latin typeface="Arial"/>
                <a:cs typeface="Arial"/>
              </a:rPr>
              <a:t>’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s 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si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ua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ion? </a:t>
            </a:r>
            <a:r>
              <a:rPr sz="1950" spc="2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ha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 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kin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disas</a:t>
            </a: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er? </a:t>
            </a:r>
            <a:r>
              <a:rPr sz="1950" spc="2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ha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 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kin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diseases?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8720">
              <a:lnSpc>
                <a:spcPct val="100000"/>
              </a:lnSpc>
            </a:pPr>
            <a:r>
              <a:rPr spc="15" dirty="0"/>
              <a:t>Determining</a:t>
            </a:r>
            <a:r>
              <a:rPr spc="30" dirty="0"/>
              <a:t> </a:t>
            </a:r>
            <a:r>
              <a:rPr spc="10" dirty="0"/>
              <a:t>specifications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6476" y="2177470"/>
            <a:ext cx="5984240" cy="2266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Q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uality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26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technica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l</a:t>
            </a:r>
            <a:r>
              <a:rPr sz="26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specifications</a:t>
            </a:r>
            <a:endParaRPr sz="2650">
              <a:latin typeface="Arial"/>
              <a:cs typeface="Arial"/>
            </a:endParaRPr>
          </a:p>
          <a:p>
            <a:pPr marL="1271905" lvl="1" indent="-252095">
              <a:lnSpc>
                <a:spcPct val="100000"/>
              </a:lnSpc>
              <a:spcBef>
                <a:spcPts val="535"/>
              </a:spcBef>
              <a:buClr>
                <a:srgbClr val="010202"/>
              </a:buClr>
              <a:buFont typeface="Arial"/>
              <a:buChar char="•"/>
              <a:tabLst>
                <a:tab pos="1272540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What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questions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ask?</a:t>
            </a:r>
            <a:endParaRPr sz="2200">
              <a:latin typeface="Arial"/>
              <a:cs typeface="Arial"/>
            </a:endParaRPr>
          </a:p>
          <a:p>
            <a:pPr marL="1775460" lvl="2" indent="-251460">
              <a:lnSpc>
                <a:spcPct val="100000"/>
              </a:lnSpc>
              <a:spcBef>
                <a:spcPts val="455"/>
              </a:spcBef>
              <a:buClr>
                <a:srgbClr val="010202"/>
              </a:buClr>
              <a:buFont typeface="Arial"/>
              <a:buChar char="•"/>
              <a:tabLst>
                <a:tab pos="1776095" algn="l"/>
              </a:tabLst>
            </a:pP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750" spc="-5" dirty="0">
                <a:solidFill>
                  <a:srgbClr val="010202"/>
                </a:solidFill>
                <a:latin typeface="Arial"/>
                <a:cs typeface="Arial"/>
              </a:rPr>
              <a:t>xpir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1750" spc="-5" dirty="0">
                <a:solidFill>
                  <a:srgbClr val="010202"/>
                </a:solidFill>
                <a:latin typeface="Arial"/>
                <a:cs typeface="Arial"/>
              </a:rPr>
              <a:t> date?</a:t>
            </a:r>
            <a:endParaRPr sz="1750">
              <a:latin typeface="Arial"/>
              <a:cs typeface="Arial"/>
            </a:endParaRPr>
          </a:p>
          <a:p>
            <a:pPr marL="1775460" lvl="2" indent="-251460">
              <a:lnSpc>
                <a:spcPct val="100000"/>
              </a:lnSpc>
              <a:spcBef>
                <a:spcPts val="439"/>
              </a:spcBef>
              <a:buClr>
                <a:srgbClr val="010202"/>
              </a:buClr>
              <a:buFont typeface="Arial"/>
              <a:buChar char="•"/>
              <a:tabLst>
                <a:tab pos="1776095" algn="l"/>
              </a:tabLst>
            </a:pP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Product</a:t>
            </a:r>
            <a:r>
              <a:rPr sz="17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sz="175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local</a:t>
            </a:r>
            <a:r>
              <a:rPr sz="175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climates?</a:t>
            </a:r>
            <a:endParaRPr sz="1750">
              <a:latin typeface="Arial"/>
              <a:cs typeface="Arial"/>
            </a:endParaRPr>
          </a:p>
          <a:p>
            <a:pPr marL="1775460" lvl="2" indent="-251460">
              <a:lnSpc>
                <a:spcPct val="100000"/>
              </a:lnSpc>
              <a:spcBef>
                <a:spcPts val="439"/>
              </a:spcBef>
              <a:buClr>
                <a:srgbClr val="010202"/>
              </a:buClr>
              <a:buFont typeface="Arial"/>
              <a:buChar char="•"/>
              <a:tabLst>
                <a:tab pos="1776095" algn="l"/>
              </a:tabLst>
            </a:pP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Cheaper</a:t>
            </a:r>
            <a:r>
              <a:rPr sz="17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product</a:t>
            </a:r>
            <a:r>
              <a:rPr sz="17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substitutes?</a:t>
            </a:r>
            <a:endParaRPr sz="1750">
              <a:latin typeface="Arial"/>
              <a:cs typeface="Arial"/>
            </a:endParaRPr>
          </a:p>
          <a:p>
            <a:pPr marL="389890" indent="-377190">
              <a:lnSpc>
                <a:spcPct val="100000"/>
              </a:lnSpc>
              <a:spcBef>
                <a:spcPts val="605"/>
              </a:spcBef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Quantit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 specificatio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26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26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forecasting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620522" y="155460"/>
                </a:move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88" y="310934"/>
                </a:lnTo>
                <a:lnTo>
                  <a:pt x="620522" y="155460"/>
                </a:lnTo>
                <a:close/>
              </a:path>
              <a:path w="621030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35025" y="2343988"/>
            <a:ext cx="2718333" cy="2036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16113" y="4395059"/>
            <a:ext cx="241173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1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he</a:t>
            </a:r>
            <a:r>
              <a:rPr sz="13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010202"/>
                </a:solidFill>
                <a:latin typeface="Arial"/>
                <a:cs typeface="Arial"/>
              </a:rPr>
              <a:t>rig</a:t>
            </a:r>
            <a:r>
              <a:rPr sz="1300" spc="1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300" spc="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010202"/>
                </a:solidFill>
                <a:latin typeface="Arial"/>
                <a:cs typeface="Arial"/>
              </a:rPr>
              <a:t>v</a:t>
            </a: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eh</a:t>
            </a:r>
            <a:r>
              <a:rPr sz="13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c</a:t>
            </a:r>
            <a:r>
              <a:rPr sz="1300" spc="-10" dirty="0">
                <a:solidFill>
                  <a:srgbClr val="010202"/>
                </a:solidFill>
                <a:latin typeface="Arial"/>
                <a:cs typeface="Arial"/>
              </a:rPr>
              <a:t>l</a:t>
            </a: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3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300" spc="20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300" spc="10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30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3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sz="130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sett</a:t>
            </a:r>
            <a:r>
              <a:rPr sz="130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1300" spc="-5" dirty="0">
                <a:solidFill>
                  <a:srgbClr val="010202"/>
                </a:solidFill>
                <a:latin typeface="Arial"/>
                <a:cs typeface="Arial"/>
              </a:rPr>
              <a:t>g</a:t>
            </a:r>
            <a:r>
              <a:rPr sz="1300" spc="5" dirty="0">
                <a:solidFill>
                  <a:srgbClr val="010202"/>
                </a:solidFill>
                <a:latin typeface="Arial"/>
                <a:cs typeface="Arial"/>
              </a:rPr>
              <a:t>?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8720">
              <a:lnSpc>
                <a:spcPct val="100000"/>
              </a:lnSpc>
            </a:pPr>
            <a:r>
              <a:rPr spc="15" dirty="0"/>
              <a:t>Determining</a:t>
            </a:r>
            <a:r>
              <a:rPr spc="30" dirty="0"/>
              <a:t> </a:t>
            </a:r>
            <a:r>
              <a:rPr spc="10" dirty="0"/>
              <a:t>specifications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697" y="2224702"/>
            <a:ext cx="237807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3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evelopment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102" y="3180265"/>
            <a:ext cx="2407285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indent="-25146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airl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stable</a:t>
            </a:r>
            <a:endParaRPr sz="2200" dirty="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Forecasting</a:t>
            </a:r>
            <a:r>
              <a:rPr sz="22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tools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2102" y="5598438"/>
            <a:ext cx="2450465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marR="6350" indent="-25146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264795" algn="l"/>
                <a:tab pos="1673860" algn="l"/>
              </a:tabLst>
            </a:pP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E.g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WH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O	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health initiative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2102" y="6325158"/>
            <a:ext cx="228981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marR="6350" indent="-251460">
              <a:lnSpc>
                <a:spcPct val="100800"/>
              </a:lnSpc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Epidemiological and demographic</a:t>
            </a:r>
            <a:r>
              <a:rPr sz="175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history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8832" y="2144737"/>
            <a:ext cx="3134995" cy="285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0340" indent="503555">
              <a:lnSpc>
                <a:spcPct val="119800"/>
              </a:lnSpc>
              <a:buClr>
                <a:srgbClr val="010202"/>
              </a:buClr>
              <a:buFont typeface="Arial"/>
              <a:buChar char="•"/>
              <a:tabLst>
                <a:tab pos="894715" algn="l"/>
              </a:tabLst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Disas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6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relief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 (response)</a:t>
            </a:r>
            <a:endParaRPr sz="2650" dirty="0">
              <a:latin typeface="Arial"/>
              <a:cs typeface="Arial"/>
            </a:endParaRPr>
          </a:p>
          <a:p>
            <a:pPr marL="264160" marR="111760" indent="-251460">
              <a:lnSpc>
                <a:spcPct val="100000"/>
              </a:lnSpc>
              <a:spcBef>
                <a:spcPts val="535"/>
              </a:spcBef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knowing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what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and where</a:t>
            </a:r>
            <a:endParaRPr sz="2200" dirty="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72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hour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timeframe</a:t>
            </a:r>
            <a:endParaRPr sz="2200" dirty="0">
              <a:latin typeface="Arial"/>
              <a:cs typeface="Arial"/>
            </a:endParaRPr>
          </a:p>
          <a:p>
            <a:pPr marL="264160" marR="6350" indent="-251460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What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are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good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ways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of assessing</a:t>
            </a:r>
            <a:r>
              <a:rPr sz="2200" spc="-6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needs?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8833" y="5675679"/>
            <a:ext cx="2654300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marR="6350" indent="-25146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.g.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Purchasing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for Hai</a:t>
            </a:r>
            <a:r>
              <a:rPr sz="2200" spc="-1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620522" y="155460"/>
                </a:move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88" y="310934"/>
                </a:lnTo>
                <a:lnTo>
                  <a:pt x="620522" y="155460"/>
                </a:lnTo>
                <a:close/>
              </a:path>
              <a:path w="621030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60803" y="2697003"/>
            <a:ext cx="2300605" cy="817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(preparedness)</a:t>
            </a:r>
            <a:endParaRPr sz="2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tabLst>
                <a:tab pos="264160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•	?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0">
              <a:lnSpc>
                <a:spcPct val="100000"/>
              </a:lnSpc>
            </a:pPr>
            <a:r>
              <a:rPr spc="15" dirty="0"/>
              <a:t>What</a:t>
            </a:r>
            <a:r>
              <a:rPr spc="-10" dirty="0"/>
              <a:t> </a:t>
            </a:r>
            <a:r>
              <a:rPr spc="15" dirty="0"/>
              <a:t>can</a:t>
            </a:r>
            <a:r>
              <a:rPr spc="20" dirty="0"/>
              <a:t> </a:t>
            </a:r>
            <a:r>
              <a:rPr spc="15" dirty="0"/>
              <a:t>go</a:t>
            </a:r>
            <a:r>
              <a:rPr spc="20" dirty="0"/>
              <a:t> </a:t>
            </a:r>
            <a:r>
              <a:rPr spc="15" dirty="0"/>
              <a:t>wrong?</a:t>
            </a:r>
          </a:p>
        </p:txBody>
      </p:sp>
      <p:sp>
        <p:nvSpPr>
          <p:cNvPr id="3" name="object 3"/>
          <p:cNvSpPr/>
          <p:nvPr/>
        </p:nvSpPr>
        <p:spPr>
          <a:xfrm>
            <a:off x="2341664" y="1638973"/>
            <a:ext cx="2144445" cy="42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8130" y="1705860"/>
            <a:ext cx="8387715" cy="234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just">
              <a:lnSpc>
                <a:spcPct val="101899"/>
              </a:lnSpc>
              <a:tabLst>
                <a:tab pos="850900" algn="l"/>
                <a:tab pos="1334770" algn="l"/>
                <a:tab pos="2006600" algn="l"/>
                <a:tab pos="3342004" algn="l"/>
                <a:tab pos="4033520" algn="l"/>
                <a:tab pos="4591685" algn="l"/>
                <a:tab pos="4869815" algn="l"/>
                <a:tab pos="5521325" algn="l"/>
                <a:tab pos="5962015" algn="l"/>
                <a:tab pos="7759700" algn="l"/>
                <a:tab pos="8124190" algn="l"/>
              </a:tabLst>
            </a:pP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Durin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Emergency,	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her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was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fo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sa</a:t>
            </a:r>
            <a:r>
              <a:rPr sz="1950" i="1" u="heavy" spc="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itary  </a:t>
            </a:r>
            <a:r>
              <a:rPr sz="1950" i="1" u="heavy" spc="-14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owel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be distribute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wome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6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refugees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6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camp.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6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Discussion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b="1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the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6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appr</a:t>
            </a:r>
            <a:r>
              <a:rPr sz="1950" b="1" i="1" spc="2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priate improvised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-10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sanitary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-1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towel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-1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we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0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le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0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fo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about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0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three </a:t>
            </a:r>
            <a:r>
              <a:rPr sz="1950" i="1" u="heavy" spc="-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month</a:t>
            </a:r>
            <a:r>
              <a:rPr sz="1950" i="1" u="heavy" spc="1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0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During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this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time,</a:t>
            </a:r>
            <a:r>
              <a:rPr sz="1950" i="1" spc="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wome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7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1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not</a:t>
            </a:r>
            <a:r>
              <a:rPr sz="1950" i="1" spc="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sto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950" i="1" spc="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menstruatin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spc="1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ll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w</a:t>
            </a:r>
            <a:r>
              <a:rPr sz="1950" i="1" spc="17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1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matte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1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be</a:t>
            </a:r>
            <a:r>
              <a:rPr sz="1950" i="1" spc="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resolved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spc="1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logis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ician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involve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di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not</a:t>
            </a:r>
            <a:r>
              <a:rPr sz="1950" i="1" spc="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co</a:t>
            </a:r>
            <a:r>
              <a:rPr sz="1950" i="1" spc="2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pr</a:t>
            </a:r>
            <a:r>
              <a:rPr sz="1950" i="1" spc="2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hen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6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what</a:t>
            </a:r>
            <a:r>
              <a:rPr sz="1950" i="1" spc="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u="heavy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u="heavy" spc="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alterna</a:t>
            </a:r>
            <a:r>
              <a:rPr sz="1950" i="1" u="heavy" spc="1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ive</a:t>
            </a:r>
            <a:r>
              <a:rPr sz="1950" i="1" u="heavy" spc="6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op</a:t>
            </a:r>
            <a:r>
              <a:rPr sz="1950" i="1" u="heavy" spc="1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u="heavy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ons</a:t>
            </a:r>
            <a:r>
              <a:rPr sz="1950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were</a:t>
            </a:r>
            <a:r>
              <a:rPr sz="1950" i="1" spc="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apart fro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anufacture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prod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uct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may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hav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bee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familia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wit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b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k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moder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society.</a:t>
            </a:r>
            <a:endParaRPr sz="1950">
              <a:latin typeface="Calibri"/>
              <a:cs typeface="Calibri"/>
            </a:endParaRPr>
          </a:p>
          <a:p>
            <a:pPr marL="1240790" algn="ctr">
              <a:lnSpc>
                <a:spcPct val="100000"/>
              </a:lnSpc>
              <a:spcBef>
                <a:spcPts val="55"/>
              </a:spcBef>
            </a:pPr>
            <a:r>
              <a:rPr sz="1300" i="1" dirty="0">
                <a:solidFill>
                  <a:srgbClr val="010202"/>
                </a:solidFill>
                <a:latin typeface="Calibri"/>
                <a:cs typeface="Calibri"/>
              </a:rPr>
              <a:t>(So</a:t>
            </a:r>
            <a:r>
              <a:rPr sz="1300" i="1" spc="-5" dirty="0">
                <a:solidFill>
                  <a:srgbClr val="010202"/>
                </a:solidFill>
                <a:latin typeface="Calibri"/>
                <a:cs typeface="Calibri"/>
              </a:rPr>
              <a:t>ur</a:t>
            </a:r>
            <a:r>
              <a:rPr sz="1300" i="1" spc="1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300" i="1" dirty="0">
                <a:solidFill>
                  <a:srgbClr val="010202"/>
                </a:solidFill>
                <a:latin typeface="Calibri"/>
                <a:cs typeface="Calibri"/>
              </a:rPr>
              <a:t>e:</a:t>
            </a:r>
            <a:r>
              <a:rPr sz="1300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300" i="1" spc="10" dirty="0">
                <a:solidFill>
                  <a:srgbClr val="010202"/>
                </a:solidFill>
                <a:latin typeface="Calibri"/>
                <a:cs typeface="Calibri"/>
              </a:rPr>
              <a:t>W</a:t>
            </a:r>
            <a:r>
              <a:rPr sz="1300" i="1" spc="-5" dirty="0">
                <a:solidFill>
                  <a:srgbClr val="010202"/>
                </a:solidFill>
                <a:latin typeface="Calibri"/>
                <a:cs typeface="Calibri"/>
              </a:rPr>
              <a:t>IS</a:t>
            </a:r>
            <a:r>
              <a:rPr sz="1300" i="1" dirty="0">
                <a:solidFill>
                  <a:srgbClr val="010202"/>
                </a:solidFill>
                <a:latin typeface="Calibri"/>
                <a:cs typeface="Calibri"/>
              </a:rPr>
              <a:t>E, </a:t>
            </a:r>
            <a:r>
              <a:rPr sz="1300" i="1" spc="5" dirty="0">
                <a:solidFill>
                  <a:srgbClr val="010202"/>
                </a:solidFill>
                <a:latin typeface="Calibri"/>
                <a:cs typeface="Calibri"/>
              </a:rPr>
              <a:t>2009:6)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620522" y="155460"/>
                </a:move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88" y="310934"/>
                </a:lnTo>
                <a:lnTo>
                  <a:pt x="620522" y="155460"/>
                </a:lnTo>
                <a:close/>
              </a:path>
              <a:path w="621030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70076" y="4366133"/>
            <a:ext cx="3606952" cy="2837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3477" y="5121148"/>
            <a:ext cx="2912503" cy="20991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46900" y="4366087"/>
            <a:ext cx="2896755" cy="1910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0">
              <a:lnSpc>
                <a:spcPct val="100000"/>
              </a:lnSpc>
            </a:pPr>
            <a:r>
              <a:rPr spc="15" dirty="0"/>
              <a:t>What</a:t>
            </a:r>
            <a:r>
              <a:rPr spc="-10" dirty="0"/>
              <a:t> </a:t>
            </a:r>
            <a:r>
              <a:rPr spc="15" dirty="0"/>
              <a:t>can</a:t>
            </a:r>
            <a:r>
              <a:rPr spc="20" dirty="0"/>
              <a:t> </a:t>
            </a:r>
            <a:r>
              <a:rPr spc="15" dirty="0"/>
              <a:t>go</a:t>
            </a:r>
            <a:r>
              <a:rPr spc="20" dirty="0"/>
              <a:t> </a:t>
            </a:r>
            <a:r>
              <a:rPr spc="15" dirty="0"/>
              <a:t>wrong?</a:t>
            </a:r>
          </a:p>
        </p:txBody>
      </p:sp>
      <p:sp>
        <p:nvSpPr>
          <p:cNvPr id="3" name="object 3"/>
          <p:cNvSpPr/>
          <p:nvPr/>
        </p:nvSpPr>
        <p:spPr>
          <a:xfrm>
            <a:off x="4677549" y="1733016"/>
            <a:ext cx="1811947" cy="42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1459" y="1800144"/>
            <a:ext cx="8347709" cy="204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1899"/>
              </a:lnSpc>
            </a:pP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se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4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was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fro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2004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su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ami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Thi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was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4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whe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lo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-30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ian re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ive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urc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reque</a:t>
            </a:r>
            <a:r>
              <a:rPr sz="1950" i="1" spc="-30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1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suppl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pr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gr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mm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with</a:t>
            </a:r>
            <a:r>
              <a:rPr sz="1950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10" dirty="0">
                <a:solidFill>
                  <a:srgbClr val="010202"/>
                </a:solidFill>
                <a:latin typeface="Calibri"/>
                <a:cs typeface="Calibri"/>
              </a:rPr>
              <a:t>wo</a:t>
            </a:r>
            <a:r>
              <a:rPr sz="1950" b="1" i="1" spc="2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2100" spc="-45" dirty="0">
                <a:solidFill>
                  <a:srgbClr val="010202"/>
                </a:solidFill>
                <a:latin typeface="굴림"/>
                <a:cs typeface="굴림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b="1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unde</a:t>
            </a:r>
            <a:r>
              <a:rPr sz="1950" b="1" i="1" spc="2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b="1" i="1" spc="10" dirty="0">
                <a:solidFill>
                  <a:srgbClr val="010202"/>
                </a:solidFill>
                <a:latin typeface="Calibri"/>
                <a:cs typeface="Calibri"/>
              </a:rPr>
              <a:t>w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ear</a:t>
            </a:r>
            <a:r>
              <a:rPr sz="1950" b="1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be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di</a:t>
            </a:r>
            <a:r>
              <a:rPr sz="1950" i="1" spc="-30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bu</a:t>
            </a:r>
            <a:r>
              <a:rPr sz="1950" i="1" spc="-2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thos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af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-2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Band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4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eh.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Thi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pur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hase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orgo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at peopl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1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ome</a:t>
            </a:r>
            <a:r>
              <a:rPr sz="1950" i="1" spc="1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dif</a:t>
            </a:r>
            <a:r>
              <a:rPr sz="1950" i="1" spc="-25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ere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7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si</a:t>
            </a:r>
            <a:r>
              <a:rPr sz="1950" i="1" spc="-30" dirty="0">
                <a:solidFill>
                  <a:srgbClr val="010202"/>
                </a:solidFill>
                <a:latin typeface="Calibri"/>
                <a:cs typeface="Calibri"/>
              </a:rPr>
              <a:t>z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spc="17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He</a:t>
            </a:r>
            <a:r>
              <a:rPr sz="1950" i="1" spc="1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pl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ed</a:t>
            </a:r>
            <a:r>
              <a:rPr sz="1950" i="1" spc="17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7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de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1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or</a:t>
            </a:r>
            <a:r>
              <a:rPr sz="1950" i="1" spc="1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one </a:t>
            </a:r>
            <a:r>
              <a:rPr sz="1950" i="1" u="heavy" spc="-2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si</a:t>
            </a:r>
            <a:r>
              <a:rPr sz="1950" i="1" u="heavy" spc="-30" dirty="0">
                <a:solidFill>
                  <a:srgbClr val="010202"/>
                </a:solidFill>
                <a:latin typeface="Calibri"/>
                <a:cs typeface="Calibri"/>
              </a:rPr>
              <a:t>z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e </a:t>
            </a:r>
            <a:r>
              <a:rPr sz="1950" i="1" u="heavy" spc="-254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and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-2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in </a:t>
            </a:r>
            <a:r>
              <a:rPr sz="1950" i="1" u="heavy" spc="-2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one </a:t>
            </a:r>
            <a:r>
              <a:rPr sz="1950" i="1" u="heavy" spc="-27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olo</a:t>
            </a:r>
            <a:r>
              <a:rPr sz="1950" i="1" u="heavy" spc="-15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4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ve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tuall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ne-si</a:t>
            </a:r>
            <a:r>
              <a:rPr sz="1950" i="1" spc="-30" dirty="0">
                <a:solidFill>
                  <a:srgbClr val="010202"/>
                </a:solidFill>
                <a:latin typeface="Calibri"/>
                <a:cs typeface="Calibri"/>
              </a:rPr>
              <a:t>z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unde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rw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ear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had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-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o </a:t>
            </a:r>
            <a:r>
              <a:rPr sz="1950" i="1" u="heavy" spc="-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be </a:t>
            </a:r>
            <a:r>
              <a:rPr sz="1950" i="1" u="heavy" spc="-2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u="heavy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turne</a:t>
            </a:r>
            <a:r>
              <a:rPr sz="1950" i="1" u="heavy" spc="-5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Thi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use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7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delay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-1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in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di</a:t>
            </a:r>
            <a:r>
              <a:rPr sz="1950" b="1" i="1" spc="-2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ributio</a:t>
            </a:r>
            <a:r>
              <a:rPr sz="1950" b="1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b="1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an</a:t>
            </a:r>
            <a:r>
              <a:rPr sz="1950" b="1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b="1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additional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 co</a:t>
            </a:r>
            <a:r>
              <a:rPr sz="1950" b="1" i="1" spc="-2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b="1" i="1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  <a:p>
            <a:pPr marL="4042410">
              <a:lnSpc>
                <a:spcPct val="100000"/>
              </a:lnSpc>
              <a:spcBef>
                <a:spcPts val="55"/>
              </a:spcBef>
            </a:pPr>
            <a:r>
              <a:rPr sz="1300" i="1" dirty="0">
                <a:solidFill>
                  <a:srgbClr val="010202"/>
                </a:solidFill>
                <a:latin typeface="Calibri"/>
                <a:cs typeface="Calibri"/>
              </a:rPr>
              <a:t>(So</a:t>
            </a:r>
            <a:r>
              <a:rPr sz="1300" i="1" spc="-5" dirty="0">
                <a:solidFill>
                  <a:srgbClr val="010202"/>
                </a:solidFill>
                <a:latin typeface="Calibri"/>
                <a:cs typeface="Calibri"/>
              </a:rPr>
              <a:t>urc</a:t>
            </a:r>
            <a:r>
              <a:rPr sz="1300" i="1" dirty="0">
                <a:solidFill>
                  <a:srgbClr val="010202"/>
                </a:solidFill>
                <a:latin typeface="Calibri"/>
                <a:cs typeface="Calibri"/>
              </a:rPr>
              <a:t>e:</a:t>
            </a:r>
            <a:r>
              <a:rPr sz="1300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300" i="1" spc="10" dirty="0">
                <a:solidFill>
                  <a:srgbClr val="010202"/>
                </a:solidFill>
                <a:latin typeface="Calibri"/>
                <a:cs typeface="Calibri"/>
              </a:rPr>
              <a:t>W</a:t>
            </a:r>
            <a:r>
              <a:rPr sz="1300" i="1" spc="-5" dirty="0">
                <a:solidFill>
                  <a:srgbClr val="010202"/>
                </a:solidFill>
                <a:latin typeface="Calibri"/>
                <a:cs typeface="Calibri"/>
              </a:rPr>
              <a:t>IS</a:t>
            </a:r>
            <a:r>
              <a:rPr sz="1300" i="1" dirty="0">
                <a:solidFill>
                  <a:srgbClr val="010202"/>
                </a:solidFill>
                <a:latin typeface="Calibri"/>
                <a:cs typeface="Calibri"/>
              </a:rPr>
              <a:t>E,</a:t>
            </a:r>
            <a:r>
              <a:rPr sz="1300" i="1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300" i="1" spc="5" dirty="0">
                <a:solidFill>
                  <a:srgbClr val="010202"/>
                </a:solidFill>
                <a:latin typeface="Calibri"/>
                <a:cs typeface="Calibri"/>
              </a:rPr>
              <a:t>2009:6)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620522" y="155460"/>
                </a:move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88" y="310934"/>
                </a:lnTo>
                <a:lnTo>
                  <a:pt x="620522" y="155460"/>
                </a:lnTo>
                <a:close/>
              </a:path>
              <a:path w="621030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8089" y="4241939"/>
            <a:ext cx="3106674" cy="2328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7449" y="6473977"/>
            <a:ext cx="1227975" cy="107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3880">
              <a:lnSpc>
                <a:spcPts val="3635"/>
              </a:lnSpc>
            </a:pPr>
            <a:r>
              <a:rPr spc="10" dirty="0">
                <a:solidFill>
                  <a:srgbClr val="1F1F5D"/>
                </a:solidFill>
              </a:rPr>
              <a:t>Selecting</a:t>
            </a:r>
            <a:r>
              <a:rPr spc="5" dirty="0">
                <a:solidFill>
                  <a:srgbClr val="1F1F5D"/>
                </a:solidFill>
              </a:rPr>
              <a:t> </a:t>
            </a:r>
            <a:r>
              <a:rPr spc="10" dirty="0">
                <a:solidFill>
                  <a:srgbClr val="1F1F5D"/>
                </a:solidFill>
              </a:rPr>
              <a:t>suppliers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926" y="1571857"/>
            <a:ext cx="4172585" cy="1235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indent="-377825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arke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researc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sz="195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/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 Market</a:t>
            </a:r>
            <a:r>
              <a:rPr sz="195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anal</a:t>
            </a:r>
            <a:r>
              <a:rPr sz="1950" spc="-25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is</a:t>
            </a:r>
            <a:endParaRPr sz="1950" dirty="0">
              <a:latin typeface="Arial"/>
              <a:cs typeface="Arial"/>
            </a:endParaRPr>
          </a:p>
          <a:p>
            <a:pPr marL="1775460" lvl="1" indent="-251460">
              <a:lnSpc>
                <a:spcPct val="100000"/>
              </a:lnSpc>
              <a:spcBef>
                <a:spcPts val="370"/>
              </a:spcBef>
              <a:buClr>
                <a:srgbClr val="010202"/>
              </a:buClr>
              <a:buFont typeface="Arial"/>
              <a:buChar char="•"/>
              <a:tabLst>
                <a:tab pos="1776095" algn="l"/>
              </a:tabLst>
            </a:pPr>
            <a:r>
              <a:rPr sz="1550" spc="-2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550" spc="-5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550" spc="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55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155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010202"/>
                </a:solidFill>
                <a:latin typeface="Arial"/>
                <a:cs typeface="Arial"/>
              </a:rPr>
              <a:t>RFQ</a:t>
            </a:r>
            <a:r>
              <a:rPr sz="1550" spc="-5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155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010202"/>
                </a:solidFill>
                <a:latin typeface="Arial"/>
                <a:cs typeface="Arial"/>
              </a:rPr>
              <a:t>RFB</a:t>
            </a:r>
            <a:endParaRPr sz="1550" dirty="0">
              <a:latin typeface="Arial"/>
              <a:cs typeface="Arial"/>
            </a:endParaRPr>
          </a:p>
          <a:p>
            <a:pPr marL="1775460" lvl="1" indent="-251460">
              <a:lnSpc>
                <a:spcPct val="100000"/>
              </a:lnSpc>
              <a:spcBef>
                <a:spcPts val="360"/>
              </a:spcBef>
              <a:buClr>
                <a:srgbClr val="010202"/>
              </a:buClr>
              <a:buFont typeface="Arial"/>
              <a:buChar char="•"/>
              <a:tabLst>
                <a:tab pos="1776095" algn="l"/>
              </a:tabLst>
            </a:pPr>
            <a:r>
              <a:rPr sz="1550" spc="-1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v</a:t>
            </a:r>
            <a:r>
              <a:rPr sz="1550" spc="-1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luation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sz="155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audits</a:t>
            </a:r>
            <a:endParaRPr sz="1550" dirty="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spcBef>
                <a:spcPts val="500"/>
              </a:spcBef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upplie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95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selec</a:t>
            </a: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ion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5716" y="2853353"/>
            <a:ext cx="104139" cy="600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9557" y="2797612"/>
            <a:ext cx="4253865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20900"/>
              </a:lnSpc>
            </a:pPr>
            <a:r>
              <a:rPr sz="1750" spc="-5" dirty="0">
                <a:solidFill>
                  <a:srgbClr val="010202"/>
                </a:solidFill>
                <a:latin typeface="Arial"/>
                <a:cs typeface="Arial"/>
              </a:rPr>
              <a:t>C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riteria</a:t>
            </a:r>
            <a:r>
              <a:rPr sz="17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(price,</a:t>
            </a:r>
            <a:r>
              <a:rPr sz="17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qualit</a:t>
            </a:r>
            <a:r>
              <a:rPr sz="1750" spc="-15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175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lead-time,</a:t>
            </a:r>
            <a:r>
              <a:rPr sz="175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reliabilit</a:t>
            </a:r>
            <a:r>
              <a:rPr sz="1750" spc="-20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) St</a:t>
            </a:r>
            <a:r>
              <a:rPr sz="1750" spc="-5" dirty="0">
                <a:solidFill>
                  <a:srgbClr val="010202"/>
                </a:solidFill>
                <a:latin typeface="Arial"/>
                <a:cs typeface="Arial"/>
              </a:rPr>
              <a:t>ra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750" spc="-5" dirty="0">
                <a:solidFill>
                  <a:srgbClr val="010202"/>
                </a:solidFill>
                <a:latin typeface="Arial"/>
                <a:cs typeface="Arial"/>
              </a:rPr>
              <a:t>eg</a:t>
            </a:r>
            <a:r>
              <a:rPr sz="1750" spc="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75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750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endParaRPr sz="17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53285" y="3488328"/>
            <a:ext cx="3100705" cy="137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indent="-25146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1550" spc="-25" dirty="0">
                <a:solidFill>
                  <a:srgbClr val="010202"/>
                </a:solidFill>
                <a:latin typeface="Arial"/>
                <a:cs typeface="Arial"/>
              </a:rPr>
              <a:t>C</a:t>
            </a:r>
            <a:r>
              <a:rPr sz="1550" spc="-15" dirty="0">
                <a:solidFill>
                  <a:srgbClr val="010202"/>
                </a:solidFill>
                <a:latin typeface="Arial"/>
                <a:cs typeface="Arial"/>
              </a:rPr>
              <a:t>ompetiti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v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010202"/>
                </a:solidFill>
                <a:latin typeface="Arial"/>
                <a:cs typeface="Arial"/>
              </a:rPr>
              <a:t>biddin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g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55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010202"/>
                </a:solidFill>
                <a:latin typeface="Arial"/>
                <a:cs typeface="Arial"/>
              </a:rPr>
              <a:t>tenders</a:t>
            </a:r>
            <a:endParaRPr sz="1550" dirty="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360"/>
              </a:spcBef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Spot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purchase</a:t>
            </a:r>
            <a:endParaRPr sz="1550" dirty="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360"/>
              </a:spcBef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1550" spc="-25" dirty="0">
                <a:solidFill>
                  <a:srgbClr val="010202"/>
                </a:solidFill>
                <a:latin typeface="Arial"/>
                <a:cs typeface="Arial"/>
              </a:rPr>
              <a:t>C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ontinue</a:t>
            </a:r>
            <a:r>
              <a:rPr sz="155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purchase</a:t>
            </a:r>
            <a:r>
              <a:rPr sz="1550" spc="-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sz="155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supplier</a:t>
            </a:r>
            <a:endParaRPr sz="1550" dirty="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360"/>
              </a:spcBef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Prepositio</a:t>
            </a:r>
            <a:r>
              <a:rPr sz="1550" spc="-25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ed</a:t>
            </a:r>
            <a:endParaRPr sz="1550" dirty="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360"/>
              </a:spcBef>
              <a:buClr>
                <a:srgbClr val="010202"/>
              </a:buClr>
              <a:buFont typeface="Arial"/>
              <a:buChar char="•"/>
              <a:tabLst>
                <a:tab pos="264795" algn="l"/>
              </a:tabLst>
            </a:pPr>
            <a:r>
              <a:rPr sz="1550" spc="-25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onations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A0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5123" y="4904905"/>
            <a:ext cx="2886265" cy="1920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6180" y="6973190"/>
            <a:ext cx="4142740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Globa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l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vs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local</a:t>
            </a:r>
            <a:r>
              <a:rPr sz="195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sourcin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g</a:t>
            </a:r>
            <a:r>
              <a:rPr sz="1950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(availabilit</a:t>
            </a:r>
            <a:r>
              <a:rPr sz="1950" spc="-25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6759" y="6934651"/>
            <a:ext cx="3070225" cy="308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Singl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e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vs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19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mult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ipl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95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sourcing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20766" y="4869916"/>
            <a:ext cx="2861767" cy="1906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6044" y="47374"/>
            <a:ext cx="441071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50" spc="15" dirty="0">
                <a:solidFill>
                  <a:srgbClr val="1F1F5D"/>
                </a:solidFill>
                <a:latin typeface="Arial"/>
                <a:cs typeface="Arial"/>
              </a:rPr>
              <a:t>Comparative</a:t>
            </a:r>
            <a:r>
              <a:rPr sz="3050" spc="25" dirty="0">
                <a:solidFill>
                  <a:srgbClr val="1F1F5D"/>
                </a:solidFill>
                <a:latin typeface="Arial"/>
                <a:cs typeface="Arial"/>
              </a:rPr>
              <a:t> </a:t>
            </a:r>
            <a:r>
              <a:rPr sz="3050" spc="10" dirty="0">
                <a:solidFill>
                  <a:srgbClr val="1F1F5D"/>
                </a:solidFill>
                <a:latin typeface="Arial"/>
                <a:cs typeface="Arial"/>
              </a:rPr>
              <a:t>bid</a:t>
            </a:r>
            <a:r>
              <a:rPr sz="3050" spc="25" dirty="0">
                <a:solidFill>
                  <a:srgbClr val="1F1F5D"/>
                </a:solidFill>
                <a:latin typeface="Arial"/>
                <a:cs typeface="Arial"/>
              </a:rPr>
              <a:t> </a:t>
            </a:r>
            <a:r>
              <a:rPr sz="3050" spc="10" dirty="0">
                <a:solidFill>
                  <a:srgbClr val="1F1F5D"/>
                </a:solidFill>
                <a:latin typeface="Arial"/>
                <a:cs typeface="Arial"/>
              </a:rPr>
              <a:t>analysis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6123" y="1035558"/>
            <a:ext cx="976630" cy="302895"/>
          </a:xfrm>
          <a:custGeom>
            <a:avLst/>
            <a:gdLst/>
            <a:ahLst/>
            <a:cxnLst/>
            <a:rect l="l" t="t" r="r" b="b"/>
            <a:pathLst>
              <a:path w="976629" h="302894">
                <a:moveTo>
                  <a:pt x="0" y="0"/>
                </a:moveTo>
                <a:lnTo>
                  <a:pt x="0" y="302272"/>
                </a:lnTo>
                <a:lnTo>
                  <a:pt x="976083" y="302272"/>
                </a:lnTo>
                <a:lnTo>
                  <a:pt x="976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6123" y="1640090"/>
            <a:ext cx="976630" cy="302895"/>
          </a:xfrm>
          <a:custGeom>
            <a:avLst/>
            <a:gdLst/>
            <a:ahLst/>
            <a:cxnLst/>
            <a:rect l="l" t="t" r="r" b="b"/>
            <a:pathLst>
              <a:path w="976629" h="302894">
                <a:moveTo>
                  <a:pt x="0" y="0"/>
                </a:moveTo>
                <a:lnTo>
                  <a:pt x="0" y="302272"/>
                </a:lnTo>
                <a:lnTo>
                  <a:pt x="976083" y="302272"/>
                </a:lnTo>
                <a:lnTo>
                  <a:pt x="976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185" y="2614079"/>
            <a:ext cx="9944493" cy="2031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185" y="4646015"/>
            <a:ext cx="2497937" cy="184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16123" y="4646015"/>
            <a:ext cx="976083" cy="1847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185" y="4830736"/>
            <a:ext cx="2497937" cy="1847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6123" y="4830736"/>
            <a:ext cx="976083" cy="1847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9714" y="4830736"/>
            <a:ext cx="860628" cy="1847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0342" y="4830736"/>
            <a:ext cx="829144" cy="184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87776" y="4830736"/>
            <a:ext cx="634974" cy="1847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22752" y="4830736"/>
            <a:ext cx="739927" cy="1847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185" y="5015458"/>
            <a:ext cx="2497937" cy="1847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6123" y="5015458"/>
            <a:ext cx="976083" cy="1847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9714" y="5015458"/>
            <a:ext cx="860628" cy="1847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0342" y="5015458"/>
            <a:ext cx="829144" cy="1847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87776" y="5015458"/>
            <a:ext cx="634974" cy="1847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22752" y="5015458"/>
            <a:ext cx="739927" cy="1847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6123" y="1028560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5">
                <a:moveTo>
                  <a:pt x="0" y="0"/>
                </a:moveTo>
                <a:lnTo>
                  <a:pt x="0" y="316268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16123" y="1633092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268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2206" y="1028560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5">
                <a:moveTo>
                  <a:pt x="0" y="0"/>
                </a:moveTo>
                <a:lnTo>
                  <a:pt x="0" y="316268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92206" y="1633092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268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9125" y="1035558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066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8185" y="1337830"/>
            <a:ext cx="3481070" cy="0"/>
          </a:xfrm>
          <a:custGeom>
            <a:avLst/>
            <a:gdLst/>
            <a:ahLst/>
            <a:cxnLst/>
            <a:rect l="l" t="t" r="r" b="b"/>
            <a:pathLst>
              <a:path w="3481070">
                <a:moveTo>
                  <a:pt x="0" y="0"/>
                </a:moveTo>
                <a:lnTo>
                  <a:pt x="3481006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9125" y="164009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066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8185" y="1942363"/>
            <a:ext cx="3481070" cy="0"/>
          </a:xfrm>
          <a:custGeom>
            <a:avLst/>
            <a:gdLst/>
            <a:ahLst/>
            <a:cxnLst/>
            <a:rect l="l" t="t" r="r" b="b"/>
            <a:pathLst>
              <a:path w="3481070">
                <a:moveTo>
                  <a:pt x="0" y="0"/>
                </a:moveTo>
                <a:lnTo>
                  <a:pt x="3481006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05491" y="414637"/>
            <a:ext cx="189483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200" b="1" spc="5" dirty="0">
                <a:solidFill>
                  <a:srgbClr val="010202"/>
                </a:solidFill>
                <a:latin typeface="Calibri"/>
                <a:cs typeface="Calibri"/>
              </a:rPr>
              <a:t>PPLY</a:t>
            </a:r>
            <a:r>
              <a:rPr sz="1200" b="1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10202"/>
                </a:solidFill>
                <a:latin typeface="Calibri"/>
                <a:cs typeface="Calibri"/>
              </a:rPr>
              <a:t>CHAIN</a:t>
            </a:r>
            <a:r>
              <a:rPr sz="1200" b="1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200" b="1" spc="5" dirty="0">
                <a:solidFill>
                  <a:srgbClr val="010202"/>
                </a:solidFill>
                <a:latin typeface="Calibri"/>
                <a:cs typeface="Calibri"/>
              </a:rPr>
              <a:t>DEPARTMENT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87644" y="414637"/>
            <a:ext cx="864869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010202"/>
                </a:solidFill>
                <a:latin typeface="Calibri"/>
                <a:cs typeface="Calibri"/>
              </a:rPr>
              <a:t>equest</a:t>
            </a:r>
            <a:r>
              <a:rPr sz="1200" b="1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200" b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200" b="1" spc="-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200" b="1" dirty="0">
                <a:solidFill>
                  <a:srgbClr val="010202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200" spc="-5" dirty="0">
                <a:solidFill>
                  <a:srgbClr val="010202"/>
                </a:solidFill>
                <a:latin typeface="Calibri"/>
                <a:cs typeface="Calibri"/>
              </a:rPr>
              <a:t>Specification: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150"/>
              </a:lnSpc>
              <a:spcBef>
                <a:spcPts val="44"/>
              </a:spcBef>
            </a:pPr>
            <a:endParaRPr sz="1150"/>
          </a:p>
          <a:p>
            <a:pPr>
              <a:lnSpc>
                <a:spcPts val="1200"/>
              </a:lnSpc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200" b="1" spc="-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200" b="1" dirty="0">
                <a:solidFill>
                  <a:srgbClr val="010202"/>
                </a:solidFill>
                <a:latin typeface="Calibri"/>
                <a:cs typeface="Calibri"/>
              </a:rPr>
              <a:t>untr</a:t>
            </a:r>
            <a:r>
              <a:rPr sz="1200" b="1" spc="10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200" b="1" dirty="0">
                <a:solidFill>
                  <a:srgbClr val="010202"/>
                </a:solidFill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5043" y="1145085"/>
            <a:ext cx="865505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200" spc="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200" spc="-5" dirty="0">
                <a:solidFill>
                  <a:srgbClr val="010202"/>
                </a:solidFill>
                <a:latin typeface="Calibri"/>
                <a:cs typeface="Calibri"/>
              </a:rPr>
              <a:t>j</a:t>
            </a:r>
            <a:r>
              <a:rPr sz="1200" spc="10" dirty="0">
                <a:solidFill>
                  <a:srgbClr val="010202"/>
                </a:solidFill>
                <a:latin typeface="Calibri"/>
                <a:cs typeface="Calibri"/>
              </a:rPr>
              <a:t>ec</a:t>
            </a:r>
            <a:r>
              <a:rPr sz="120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200" spc="-6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200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010202"/>
                </a:solidFill>
                <a:latin typeface="Calibri"/>
                <a:cs typeface="Calibri"/>
              </a:rPr>
              <a:t>de: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20"/>
              </a:spcBef>
            </a:pPr>
            <a:endParaRPr sz="900"/>
          </a:p>
          <a:p>
            <a:pPr>
              <a:lnSpc>
                <a:spcPts val="1200"/>
              </a:lnSpc>
            </a:pPr>
            <a:endParaRPr sz="1200"/>
          </a:p>
          <a:p>
            <a:pPr>
              <a:lnSpc>
                <a:spcPts val="1200"/>
              </a:lnSpc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010202"/>
                </a:solidFill>
                <a:latin typeface="Calibri"/>
                <a:cs typeface="Calibri"/>
              </a:rPr>
              <a:t>Budget: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11187" y="2237638"/>
          <a:ext cx="9939789" cy="5172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7937"/>
                <a:gridCol w="976083"/>
                <a:gridCol w="869365"/>
                <a:gridCol w="878128"/>
                <a:gridCol w="860628"/>
                <a:gridCol w="824458"/>
                <a:gridCol w="871131"/>
                <a:gridCol w="787158"/>
                <a:gridCol w="634974"/>
                <a:gridCol w="739927"/>
              </a:tblGrid>
              <a:tr h="184721">
                <a:tc gridSpan="2">
                  <a:txBody>
                    <a:bodyPr/>
                    <a:lstStyle/>
                    <a:p>
                      <a:pPr marL="692150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200" b="1" spc="-3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 s</a:t>
                      </a:r>
                      <a:r>
                        <a:rPr sz="12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upp</a:t>
                      </a:r>
                      <a:r>
                        <a:rPr sz="12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2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tabLst>
                          <a:tab pos="1739264" algn="l"/>
                        </a:tabLst>
                      </a:pPr>
                      <a:r>
                        <a:rPr sz="1200" b="1" i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Bidd</a:t>
                      </a:r>
                      <a:r>
                        <a:rPr sz="1200" b="1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i="1" spc="-4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1	</a:t>
                      </a:r>
                      <a:r>
                        <a:rPr sz="1200" b="1" i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Bidd</a:t>
                      </a:r>
                      <a:r>
                        <a:rPr sz="1200" b="1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i="1" spc="-5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684020" algn="l"/>
                        </a:tabLst>
                      </a:pPr>
                      <a:r>
                        <a:rPr sz="1200" b="1" i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Bidd</a:t>
                      </a:r>
                      <a:r>
                        <a:rPr sz="1200" b="1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i="1" spc="-5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3	</a:t>
                      </a:r>
                      <a:r>
                        <a:rPr sz="1200" b="1" i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Bidd</a:t>
                      </a:r>
                      <a:r>
                        <a:rPr sz="1200" b="1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i="1" spc="-4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  <a:solidFill>
                      <a:srgbClr val="C1C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an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Curr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spc="-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2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qu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rre</a:t>
                      </a: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rre</a:t>
                      </a: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rre</a:t>
                      </a: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rre</a:t>
                      </a: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nc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Rat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2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200" spc="-2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exchange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scrip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2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uan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Uni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i="1" spc="-4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200" u="sng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u="sng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u="sng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tal</a:t>
                      </a:r>
                      <a:r>
                        <a:rPr sz="1200" u="sng" spc="-5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price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Uni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4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price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200" u="sng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u="sng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u="sng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u="sng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200" u="sng" spc="-5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price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Uni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i="1" spc="-4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i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sz="1200" u="sng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u="sng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u="sng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tal</a:t>
                      </a:r>
                      <a:r>
                        <a:rPr sz="1200" u="sng" spc="-5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price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Uni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4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price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</a:pPr>
                      <a:r>
                        <a:rPr sz="1200" u="sng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u="sng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u="sng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u="sng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200" u="sng" spc="-5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u="sng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price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84721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84708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84721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84721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84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Fr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ight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84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i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84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ra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1200" spc="-3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estimate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847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ecti</a:t>
                      </a:r>
                      <a:r>
                        <a:rPr sz="12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estimate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84734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GRAND</a:t>
                      </a:r>
                      <a:r>
                        <a:rPr sz="1200" b="1" spc="-5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22263">
                      <a:solidFill>
                        <a:srgbClr val="010202"/>
                      </a:solidFill>
                      <a:prstDash val="soli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22250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22250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22263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i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rre</a:t>
                      </a:r>
                      <a:r>
                        <a:rPr sz="1200" b="1" i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22250">
                      <a:solidFill>
                        <a:srgbClr val="010202"/>
                      </a:solidFill>
                      <a:prstDash val="solid"/>
                    </a:lnT>
                    <a:lnB w="13512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rr</a:t>
                      </a:r>
                      <a:r>
                        <a:rPr sz="12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2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22250">
                      <a:solidFill>
                        <a:srgbClr val="010202"/>
                      </a:solidFill>
                      <a:prstDash val="solid"/>
                    </a:lnT>
                    <a:lnB w="13512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cu</a:t>
                      </a:r>
                      <a:r>
                        <a:rPr sz="1200" b="1" i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i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i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ency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22250">
                      <a:solidFill>
                        <a:srgbClr val="010202"/>
                      </a:solidFill>
                      <a:prstDash val="solid"/>
                    </a:lnT>
                    <a:lnB w="13512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rr</a:t>
                      </a:r>
                      <a:r>
                        <a:rPr sz="12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12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22250">
                      <a:solidFill>
                        <a:srgbClr val="010202"/>
                      </a:solidFill>
                      <a:prstDash val="solid"/>
                    </a:lnT>
                    <a:lnB w="13512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15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22263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512">
                      <a:solidFill>
                        <a:srgbClr val="010202"/>
                      </a:solidFill>
                      <a:prstDash val="solid"/>
                    </a:lnT>
                    <a:lnB w="22263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23367">
                      <a:solidFill>
                        <a:srgbClr val="010202"/>
                      </a:solidFill>
                      <a:prstDash val="solid"/>
                    </a:lnR>
                    <a:lnT w="13512">
                      <a:solidFill>
                        <a:srgbClr val="010202"/>
                      </a:solidFill>
                      <a:prstDash val="solid"/>
                    </a:lnT>
                    <a:lnB w="22263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3367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512">
                      <a:solidFill>
                        <a:srgbClr val="010202"/>
                      </a:solidFill>
                      <a:prstDash val="solid"/>
                    </a:lnT>
                    <a:lnB w="22263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512">
                      <a:solidFill>
                        <a:srgbClr val="010202"/>
                      </a:solidFill>
                      <a:prstDash val="solid"/>
                    </a:lnT>
                    <a:lnB w="22263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7">
                <a:tc gridSpan="10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3995">
                      <a:solidFill>
                        <a:srgbClr val="010202"/>
                      </a:solidFill>
                      <a:prstDash val="solid"/>
                    </a:lnR>
                    <a:lnT w="22263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Shippin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200" spc="-2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spc="-3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rigi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2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tems)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Wei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gh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3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estimated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lu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200" spc="-4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ted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0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ery</a:t>
                      </a:r>
                      <a:r>
                        <a:rPr sz="1200" spc="-3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om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ise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spc="-3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Arrival</a:t>
                      </a:r>
                      <a:r>
                        <a:rPr sz="1200" spc="-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te</a:t>
                      </a:r>
                      <a:r>
                        <a:rPr sz="1200" spc="-2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site</a:t>
                      </a:r>
                      <a:r>
                        <a:rPr sz="1200" spc="-2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estimated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Terms</a:t>
                      </a:r>
                      <a:r>
                        <a:rPr sz="1200" spc="-3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pa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yme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Bi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alidit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spc="-3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944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Meets</a:t>
                      </a:r>
                      <a:r>
                        <a:rPr sz="1200" spc="-4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TATE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NA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OF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ORGANISA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ION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)</a:t>
                      </a:r>
                      <a:r>
                        <a:rPr sz="1200" spc="-2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quir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ed 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sp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ifica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472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omme</a:t>
                      </a:r>
                      <a:r>
                        <a:rPr sz="1200" spc="-2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spc="-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3995">
                      <a:solidFill>
                        <a:srgbClr val="010202"/>
                      </a:solidFill>
                      <a:prstDash val="solid"/>
                    </a:lnL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7449" y="6473977"/>
            <a:ext cx="1227975" cy="107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0">
              <a:lnSpc>
                <a:spcPct val="100000"/>
              </a:lnSpc>
            </a:pPr>
            <a:r>
              <a:rPr spc="15" dirty="0">
                <a:solidFill>
                  <a:srgbClr val="1F1F5D"/>
                </a:solidFill>
              </a:rPr>
              <a:t>What</a:t>
            </a:r>
            <a:r>
              <a:rPr spc="-1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can</a:t>
            </a:r>
            <a:r>
              <a:rPr spc="2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go</a:t>
            </a:r>
            <a:r>
              <a:rPr spc="2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wrong?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9899" y="1963717"/>
            <a:ext cx="7395209" cy="527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algn="just">
              <a:lnSpc>
                <a:spcPct val="100000"/>
              </a:lnSpc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Globa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l</a:t>
            </a:r>
            <a:r>
              <a:rPr sz="265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vs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.</a:t>
            </a:r>
            <a:r>
              <a:rPr sz="2650" spc="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local</a:t>
            </a:r>
            <a:endParaRPr sz="2650" dirty="0">
              <a:latin typeface="Arial"/>
              <a:cs typeface="Arial"/>
            </a:endParaRPr>
          </a:p>
          <a:p>
            <a:pPr marL="21590" marR="652145" algn="just">
              <a:lnSpc>
                <a:spcPct val="102099"/>
              </a:lnSpc>
              <a:spcBef>
                <a:spcPts val="2295"/>
              </a:spcBef>
              <a:tabLst>
                <a:tab pos="1012190" algn="l"/>
                <a:tab pos="1694814" algn="l"/>
                <a:tab pos="2218055" algn="l"/>
                <a:tab pos="3225165" algn="l"/>
                <a:tab pos="4354195" algn="l"/>
                <a:tab pos="5340350" algn="l"/>
                <a:tab pos="6396990" algn="l"/>
              </a:tabLst>
            </a:pP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204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cas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malaria</a:t>
            </a:r>
            <a:r>
              <a:rPr sz="1950" b="1" i="1" spc="2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nets</a:t>
            </a:r>
            <a:r>
              <a:rPr sz="1950" b="1" i="1" spc="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w</a:t>
            </a:r>
            <a:r>
              <a:rPr sz="1950" i="1" spc="204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by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purch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si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spc="204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204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20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u="heavy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rst </a:t>
            </a:r>
            <a:r>
              <a:rPr sz="1950" i="1" u="heavy" spc="-229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bat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ch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globall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fro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wester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ountrie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w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reali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z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in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	t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unavailabilit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loc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l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prod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ti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n;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by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yea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whe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net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were wor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out,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huge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proble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was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faced.</a:t>
            </a:r>
            <a:endParaRPr sz="1950" dirty="0">
              <a:latin typeface="Calibri"/>
              <a:cs typeface="Calibri"/>
            </a:endParaRPr>
          </a:p>
          <a:p>
            <a:pPr marL="13335" algn="just">
              <a:lnSpc>
                <a:spcPct val="100000"/>
              </a:lnSpc>
              <a:spcBef>
                <a:spcPts val="1755"/>
              </a:spcBef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Competitiv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6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bidding</a:t>
            </a:r>
            <a:endParaRPr sz="2650" dirty="0">
              <a:latin typeface="Arial"/>
              <a:cs typeface="Arial"/>
            </a:endParaRPr>
          </a:p>
          <a:p>
            <a:pPr marL="12700" marR="6350" indent="635" algn="just">
              <a:lnSpc>
                <a:spcPct val="101899"/>
              </a:lnSpc>
              <a:spcBef>
                <a:spcPts val="2300"/>
              </a:spcBef>
            </a:pP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Due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pu</a:t>
            </a:r>
            <a:r>
              <a:rPr sz="1950" i="1" u="heavy" spc="20" dirty="0">
                <a:solidFill>
                  <a:srgbClr val="010202"/>
                </a:solidFill>
                <a:latin typeface="Calibri"/>
                <a:cs typeface="Calibri"/>
              </a:rPr>
              <a:t>b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lic </a:t>
            </a:r>
            <a:r>
              <a:rPr sz="1950" i="1" u="heavy" spc="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2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950" i="1" u="heavy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ocureme</a:t>
            </a:r>
            <a:r>
              <a:rPr sz="1950" i="1" u="heavy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regulation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overa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hin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l </a:t>
            </a:r>
            <a:r>
              <a:rPr sz="1950" i="1" spc="4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humani</a:t>
            </a:r>
            <a:r>
              <a:rPr sz="1950" i="1" spc="-3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arian organi</a:t>
            </a:r>
            <a:r>
              <a:rPr sz="1950" i="1" spc="-40" dirty="0">
                <a:solidFill>
                  <a:srgbClr val="010202"/>
                </a:solidFill>
                <a:latin typeface="Calibri"/>
                <a:cs typeface="Calibri"/>
              </a:rPr>
              <a:t>z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ons, </a:t>
            </a:r>
            <a:r>
              <a:rPr sz="1950" i="1" spc="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urchas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14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-25" dirty="0">
                <a:solidFill>
                  <a:srgbClr val="010202"/>
                </a:solidFill>
                <a:latin typeface="Calibri"/>
                <a:cs typeface="Calibri"/>
              </a:rPr>
              <a:t>st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at</a:t>
            </a:r>
            <a:r>
              <a:rPr sz="1950" b="1" i="1" spc="1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ona</a:t>
            </a:r>
            <a:r>
              <a:rPr sz="1950" b="1" i="1" spc="2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sugge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be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ntrali</a:t>
            </a:r>
            <a:r>
              <a:rPr sz="1950" i="1" u="heavy" spc="-25" dirty="0">
                <a:solidFill>
                  <a:srgbClr val="010202"/>
                </a:solidFill>
                <a:latin typeface="Calibri"/>
                <a:cs typeface="Calibri"/>
              </a:rPr>
              <a:t>z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orga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-40" dirty="0">
                <a:solidFill>
                  <a:srgbClr val="010202"/>
                </a:solidFill>
                <a:latin typeface="Calibri"/>
                <a:cs typeface="Calibri"/>
              </a:rPr>
              <a:t>z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ations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Thi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ans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tha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supplier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4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are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 i</a:t>
            </a:r>
            <a:r>
              <a:rPr sz="1950" i="1" spc="-3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vi</a:t>
            </a:r>
            <a:r>
              <a:rPr sz="1950" i="1" spc="-3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ed</a:t>
            </a:r>
            <a:r>
              <a:rPr sz="1950" i="1" spc="1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1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submi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rs</a:t>
            </a:r>
            <a:r>
              <a:rPr sz="1950" i="1" spc="1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1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1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ub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li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1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nde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1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somewhere</a:t>
            </a:r>
            <a:r>
              <a:rPr sz="1950" i="1" spc="1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urope,</a:t>
            </a:r>
            <a:r>
              <a:rPr sz="1950" i="1" spc="1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-30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u="heavy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ored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in</a:t>
            </a:r>
            <a:r>
              <a:rPr sz="1950" i="1" u="heavy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u="heavy" spc="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u="heavy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ral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wa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re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house,</a:t>
            </a:r>
            <a:r>
              <a:rPr sz="1950" i="1" u="heavy" spc="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and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u="heavy" spc="2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n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u="heavy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ipped</a:t>
            </a:r>
            <a:r>
              <a:rPr sz="1950" i="1" u="heavy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-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o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the</a:t>
            </a:r>
            <a:r>
              <a:rPr sz="1950" i="1" u="heavy" spc="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lo</a:t>
            </a:r>
            <a:r>
              <a:rPr sz="1950" i="1" u="heavy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950" i="1" u="heavy" spc="20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u="heavy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u="heavy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u="heavy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spc="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de</a:t>
            </a:r>
            <a:r>
              <a:rPr sz="1950" i="1" spc="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 </a:t>
            </a:r>
            <a:r>
              <a:rPr sz="1950" i="1" spc="-2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pos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ibl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 </a:t>
            </a:r>
            <a:r>
              <a:rPr sz="1950" i="1" spc="-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q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-2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-3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xpensive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 </a:t>
            </a:r>
            <a:r>
              <a:rPr sz="1950" b="1" i="1" spc="-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co</a:t>
            </a:r>
            <a:r>
              <a:rPr sz="1950" b="1" i="1" spc="-2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 </a:t>
            </a:r>
            <a:r>
              <a:rPr sz="1950" b="1" i="1" spc="-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2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204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b="1" i="1" spc="2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ansp</a:t>
            </a:r>
            <a:r>
              <a:rPr sz="1950" b="1" i="1" spc="1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b="1" i="1" spc="2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t,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the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2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b="1" i="1" spc="-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viro</a:t>
            </a:r>
            <a:r>
              <a:rPr sz="1950" b="1" i="1" spc="20" dirty="0">
                <a:solidFill>
                  <a:srgbClr val="010202"/>
                </a:solidFill>
                <a:latin typeface="Calibri"/>
                <a:cs typeface="Calibri"/>
              </a:rPr>
              <a:t>nm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b="1" i="1" spc="-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b="1" i="1" spc="-2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 consequences,</a:t>
            </a:r>
            <a:r>
              <a:rPr sz="1950" b="1" i="1" spc="6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the</a:t>
            </a:r>
            <a:r>
              <a:rPr sz="1950" b="1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possible</a:t>
            </a:r>
            <a:r>
              <a:rPr sz="1950" b="1" i="1" spc="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10" dirty="0">
                <a:solidFill>
                  <a:srgbClr val="010202"/>
                </a:solidFill>
                <a:latin typeface="Calibri"/>
                <a:cs typeface="Calibri"/>
              </a:rPr>
              <a:t>ad</a:t>
            </a:r>
            <a:r>
              <a:rPr sz="1950" b="1" i="1" spc="2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b="1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b="1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transaction</a:t>
            </a:r>
            <a:r>
              <a:rPr sz="1950" b="1" i="1" spc="6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8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oppose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10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cal</a:t>
            </a:r>
            <a:r>
              <a:rPr sz="1950" i="1" spc="8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5" dirty="0" smtClean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lang="en-US" sz="1950" i="1" spc="5" dirty="0" smtClean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950" i="1" spc="5" dirty="0" smtClean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lang="en-US" sz="1950" i="1" spc="-20" dirty="0" smtClean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 smtClean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purchas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not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-65" dirty="0">
                <a:solidFill>
                  <a:srgbClr val="010202"/>
                </a:solidFill>
                <a:latin typeface="Calibri"/>
                <a:cs typeface="Calibri"/>
              </a:rPr>
              <a:t>k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en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in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ou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t.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27733" y="1637296"/>
            <a:ext cx="2361476" cy="2361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A0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892265"/>
            <a:ext cx="7924939" cy="67710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Module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4670" y="1764665"/>
            <a:ext cx="9624060" cy="54620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April </a:t>
            </a:r>
            <a:r>
              <a:rPr lang="en-US" sz="2800" dirty="0" smtClean="0"/>
              <a:t>9 and 10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Introduction to sourcing and procurement in the humanitarian context</a:t>
            </a:r>
          </a:p>
          <a:p>
            <a:pPr marL="1828800" lvl="3" indent="-457200">
              <a:buFont typeface="Arial"/>
              <a:buChar char="•"/>
            </a:pPr>
            <a:r>
              <a:rPr lang="en-US" sz="2800" dirty="0" smtClean="0"/>
              <a:t>Lecture on relevant issues</a:t>
            </a:r>
          </a:p>
          <a:p>
            <a:pPr marL="1828800" lvl="3" indent="-457200">
              <a:buFont typeface="Arial"/>
              <a:buChar char="•"/>
            </a:pPr>
            <a:r>
              <a:rPr lang="en-US" sz="2800" dirty="0" smtClean="0"/>
              <a:t>Case discussion among groups </a:t>
            </a:r>
          </a:p>
          <a:p>
            <a:pPr marL="1371600" lvl="2" indent="-457200">
              <a:buFont typeface="Arial"/>
              <a:buChar char="•"/>
            </a:pPr>
            <a:endParaRPr lang="en-US" sz="2800" dirty="0" smtClean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Relevant topics of the day</a:t>
            </a:r>
          </a:p>
          <a:p>
            <a:pPr marL="1828800" lvl="3" indent="-457200">
              <a:buFont typeface="Arial"/>
              <a:buChar char="•"/>
            </a:pPr>
            <a:r>
              <a:rPr lang="en-US" sz="2800" dirty="0" smtClean="0"/>
              <a:t>Procurement at the UN and the issue of sustainability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081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7449" y="6473977"/>
            <a:ext cx="1227975" cy="107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0">
              <a:lnSpc>
                <a:spcPct val="100000"/>
              </a:lnSpc>
            </a:pPr>
            <a:r>
              <a:rPr spc="15" dirty="0">
                <a:solidFill>
                  <a:srgbClr val="1F1F5D"/>
                </a:solidFill>
              </a:rPr>
              <a:t>What</a:t>
            </a:r>
            <a:r>
              <a:rPr spc="-1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can</a:t>
            </a:r>
            <a:r>
              <a:rPr spc="2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go</a:t>
            </a:r>
            <a:r>
              <a:rPr spc="2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wrong?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2729" y="2470993"/>
            <a:ext cx="8525510" cy="193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Pushin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g</a:t>
            </a:r>
            <a:r>
              <a:rPr sz="26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fo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lowe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6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pric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6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(vaccin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6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marke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65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failure)</a:t>
            </a:r>
            <a:endParaRPr sz="2650" dirty="0">
              <a:latin typeface="Arial"/>
              <a:cs typeface="Arial"/>
            </a:endParaRPr>
          </a:p>
          <a:p>
            <a:pPr marL="12700" marR="6350" algn="just">
              <a:lnSpc>
                <a:spcPct val="102099"/>
              </a:lnSpc>
              <a:spcBef>
                <a:spcPts val="2295"/>
              </a:spcBef>
            </a:pP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The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b="1" i="1" dirty="0">
                <a:solidFill>
                  <a:srgbClr val="010202"/>
                </a:solidFill>
                <a:latin typeface="Calibri"/>
                <a:cs typeface="Calibri"/>
              </a:rPr>
              <a:t>va</a:t>
            </a:r>
            <a:r>
              <a:rPr sz="1950" b="1" i="1" spc="-2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b="1" i="1" spc="5" dirty="0">
                <a:solidFill>
                  <a:srgbClr val="010202"/>
                </a:solidFill>
                <a:latin typeface="Calibri"/>
                <a:cs typeface="Calibri"/>
              </a:rPr>
              <a:t>cine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ma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-65" dirty="0">
                <a:solidFill>
                  <a:srgbClr val="010202"/>
                </a:solidFill>
                <a:latin typeface="Calibri"/>
                <a:cs typeface="Calibri"/>
              </a:rPr>
              <a:t>k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et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bein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ghl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regula</a:t>
            </a:r>
            <a:r>
              <a:rPr sz="1950" i="1" spc="-3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ed </a:t>
            </a:r>
            <a:r>
              <a:rPr sz="1950" i="1" spc="-3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xperien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ed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bi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ailur</a:t>
            </a:r>
            <a:r>
              <a:rPr sz="1950" i="1" spc="2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be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nni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950" i="1" spc="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the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tu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-90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spc="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Buyers</a:t>
            </a:r>
            <a:r>
              <a:rPr sz="1950" i="1" spc="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were</a:t>
            </a:r>
            <a:r>
              <a:rPr sz="1950" i="1" spc="2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onl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spc="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pushing </a:t>
            </a:r>
            <a:r>
              <a:rPr sz="1950" i="1" u="heavy" spc="-2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-20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or </a:t>
            </a:r>
            <a:r>
              <a:rPr sz="1950" i="1" u="heavy" spc="-2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lower </a:t>
            </a:r>
            <a:r>
              <a:rPr sz="1950" i="1" u="heavy" spc="-2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pri</a:t>
            </a:r>
            <a:r>
              <a:rPr sz="1950" i="1" u="heavy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2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yin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b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uy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fro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950" i="1" spc="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sin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sou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spc="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Othe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sup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lier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4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not</a:t>
            </a:r>
            <a:r>
              <a:rPr sz="1950" i="1" spc="6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havin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spc="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he</a:t>
            </a:r>
            <a:r>
              <a:rPr sz="1950" i="1" spc="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lang="en-US" sz="1950" i="1" spc="5" dirty="0" smtClean="0">
                <a:solidFill>
                  <a:srgbClr val="010202"/>
                </a:solidFill>
                <a:latin typeface="Calibri"/>
                <a:cs typeface="Calibri"/>
              </a:rPr>
              <a:t>capacity </a:t>
            </a:r>
            <a:r>
              <a:rPr sz="1950" i="1" spc="5" dirty="0" smtClean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spc="20" dirty="0" smtClean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10" dirty="0" smtClean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45" dirty="0" smtClean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-3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xit</a:t>
            </a:r>
            <a:r>
              <a:rPr sz="1950" i="1" u="heavy" spc="4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dirty="0">
                <a:solidFill>
                  <a:srgbClr val="010202"/>
                </a:solidFill>
                <a:latin typeface="Calibri"/>
                <a:cs typeface="Calibri"/>
              </a:rPr>
              <a:t>or</a:t>
            </a:r>
            <a:r>
              <a:rPr sz="1950" i="1" u="heavy" spc="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u="heavy" spc="5" dirty="0">
                <a:solidFill>
                  <a:srgbClr val="010202"/>
                </a:solidFill>
                <a:latin typeface="Calibri"/>
                <a:cs typeface="Calibri"/>
              </a:rPr>
              <a:t>merg</a:t>
            </a:r>
            <a:r>
              <a:rPr sz="1950" i="1" u="heavy" spc="1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spc="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As a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resul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buyer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20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ed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 monopoly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mar</a:t>
            </a:r>
            <a:r>
              <a:rPr sz="1950" i="1" spc="-65" dirty="0">
                <a:solidFill>
                  <a:srgbClr val="010202"/>
                </a:solidFill>
                <a:latin typeface="Calibri"/>
                <a:cs typeface="Calibri"/>
              </a:rPr>
              <a:t>k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wit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shor</a:t>
            </a:r>
            <a:r>
              <a:rPr sz="1950" i="1" spc="-2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age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of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suppl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apacit</a:t>
            </a:r>
            <a:r>
              <a:rPr sz="1950" i="1" spc="-90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endParaRPr sz="195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A0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3850">
              <a:lnSpc>
                <a:spcPct val="100000"/>
              </a:lnSpc>
            </a:pPr>
            <a:r>
              <a:rPr spc="10" dirty="0"/>
              <a:t>Contracting</a:t>
            </a:r>
            <a:r>
              <a:rPr spc="5" dirty="0"/>
              <a:t> </a:t>
            </a:r>
            <a:r>
              <a:rPr spc="15" dirty="0"/>
              <a:t>and</a:t>
            </a:r>
            <a:r>
              <a:rPr spc="30" dirty="0"/>
              <a:t> </a:t>
            </a:r>
            <a:r>
              <a:rPr spc="10" dirty="0"/>
              <a:t>negotiation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534988" y="1765300"/>
            <a:ext cx="9623425" cy="269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indent="-377825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1160" algn="l"/>
              </a:tabLst>
            </a:pPr>
            <a:r>
              <a:rPr dirty="0"/>
              <a:t>Long</a:t>
            </a:r>
            <a:r>
              <a:rPr spc="-30" dirty="0"/>
              <a:t> </a:t>
            </a:r>
            <a:r>
              <a:rPr dirty="0"/>
              <a:t>term</a:t>
            </a:r>
            <a:r>
              <a:rPr spc="-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short</a:t>
            </a:r>
            <a:r>
              <a:rPr spc="-45" dirty="0"/>
              <a:t> </a:t>
            </a:r>
            <a:r>
              <a:rPr dirty="0"/>
              <a:t>term</a:t>
            </a:r>
          </a:p>
          <a:p>
            <a:pPr marL="389890" indent="-377190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dirty="0"/>
              <a:t>Detailed</a:t>
            </a:r>
            <a:r>
              <a:rPr spc="-3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hard,</a:t>
            </a:r>
            <a:r>
              <a:rPr spc="-30" dirty="0"/>
              <a:t> </a:t>
            </a:r>
            <a:r>
              <a:rPr dirty="0"/>
              <a:t>soft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replaced</a:t>
            </a:r>
            <a:r>
              <a:rPr spc="-45" dirty="0"/>
              <a:t> </a:t>
            </a:r>
            <a:r>
              <a:rPr dirty="0"/>
              <a:t>by</a:t>
            </a:r>
            <a:r>
              <a:rPr spc="-5" dirty="0"/>
              <a:t> </a:t>
            </a:r>
            <a:r>
              <a:rPr lang="en-US" dirty="0" smtClean="0"/>
              <a:t>trust and norms</a:t>
            </a:r>
            <a:endParaRPr dirty="0"/>
          </a:p>
          <a:p>
            <a:pPr marL="389890" indent="-377190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dirty="0"/>
              <a:t>Terms</a:t>
            </a:r>
            <a:r>
              <a:rPr spc="-4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conditions</a:t>
            </a:r>
          </a:p>
          <a:p>
            <a:pPr marL="831850" lvl="1" indent="-315595">
              <a:lnSpc>
                <a:spcPct val="100000"/>
              </a:lnSpc>
              <a:spcBef>
                <a:spcPts val="520"/>
              </a:spcBef>
              <a:buClr>
                <a:srgbClr val="010202"/>
              </a:buClr>
              <a:buFont typeface="Arial"/>
              <a:buChar char="•"/>
              <a:tabLst>
                <a:tab pos="832485" algn="l"/>
              </a:tabLst>
            </a:pP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Q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uali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ty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 requiremen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ts</a:t>
            </a:r>
            <a:endParaRPr sz="1950" dirty="0">
              <a:latin typeface="Arial"/>
              <a:cs typeface="Arial"/>
            </a:endParaRPr>
          </a:p>
          <a:p>
            <a:pPr marL="831850" lvl="1" indent="-315595">
              <a:lnSpc>
                <a:spcPct val="100000"/>
              </a:lnSpc>
              <a:spcBef>
                <a:spcPts val="515"/>
              </a:spcBef>
              <a:buClr>
                <a:srgbClr val="010202"/>
              </a:buClr>
              <a:buFont typeface="Arial"/>
              <a:buChar char="•"/>
              <a:tabLst>
                <a:tab pos="832485" algn="l"/>
              </a:tabLst>
            </a:pP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peci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c</a:t>
            </a: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pack</a:t>
            </a: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ging</a:t>
            </a:r>
            <a:endParaRPr sz="1950" dirty="0">
              <a:latin typeface="Arial"/>
              <a:cs typeface="Arial"/>
            </a:endParaRPr>
          </a:p>
          <a:p>
            <a:pPr marL="831850" lvl="1" indent="-315595">
              <a:lnSpc>
                <a:spcPct val="100000"/>
              </a:lnSpc>
              <a:spcBef>
                <a:spcPts val="515"/>
              </a:spcBef>
              <a:buClr>
                <a:srgbClr val="010202"/>
              </a:buClr>
              <a:buFont typeface="Arial"/>
              <a:buChar char="•"/>
              <a:tabLst>
                <a:tab pos="832485" algn="l"/>
              </a:tabLst>
            </a:pP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Responsibilitie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950" spc="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1950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deliver</a:t>
            </a:r>
            <a:r>
              <a:rPr sz="1950" spc="-25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1950" spc="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etc.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6792" y="0"/>
            <a:ext cx="882235" cy="6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06621" y="96494"/>
            <a:ext cx="882235" cy="87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5" y="7384125"/>
            <a:ext cx="624916" cy="114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625" y="1168797"/>
            <a:ext cx="4157345" cy="0"/>
          </a:xfrm>
          <a:custGeom>
            <a:avLst/>
            <a:gdLst/>
            <a:ahLst/>
            <a:cxnLst/>
            <a:rect l="l" t="t" r="r" b="b"/>
            <a:pathLst>
              <a:path w="4157345">
                <a:moveTo>
                  <a:pt x="0" y="0"/>
                </a:moveTo>
                <a:lnTo>
                  <a:pt x="4157013" y="0"/>
                </a:lnTo>
              </a:path>
            </a:pathLst>
          </a:custGeom>
          <a:ln w="13780">
            <a:solidFill>
              <a:srgbClr val="3B3B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4448" y="4027642"/>
            <a:ext cx="1019810" cy="0"/>
          </a:xfrm>
          <a:custGeom>
            <a:avLst/>
            <a:gdLst/>
            <a:ahLst/>
            <a:cxnLst/>
            <a:rect l="l" t="t" r="r" b="b"/>
            <a:pathLst>
              <a:path w="1019810">
                <a:moveTo>
                  <a:pt x="0" y="0"/>
                </a:moveTo>
                <a:lnTo>
                  <a:pt x="1019731" y="0"/>
                </a:lnTo>
              </a:path>
            </a:pathLst>
          </a:custGeom>
          <a:ln w="918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2160" y="7021968"/>
            <a:ext cx="2214245" cy="0"/>
          </a:xfrm>
          <a:custGeom>
            <a:avLst/>
            <a:gdLst/>
            <a:ahLst/>
            <a:cxnLst/>
            <a:rect l="l" t="t" r="r" b="b"/>
            <a:pathLst>
              <a:path w="2214245">
                <a:moveTo>
                  <a:pt x="0" y="0"/>
                </a:moveTo>
                <a:lnTo>
                  <a:pt x="2214011" y="0"/>
                </a:lnTo>
              </a:path>
            </a:pathLst>
          </a:custGeom>
          <a:ln w="9186">
            <a:solidFill>
              <a:srgbClr val="0C0C0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2973" y="6335386"/>
            <a:ext cx="2108835" cy="0"/>
          </a:xfrm>
          <a:custGeom>
            <a:avLst/>
            <a:gdLst/>
            <a:ahLst/>
            <a:cxnLst/>
            <a:rect l="l" t="t" r="r" b="b"/>
            <a:pathLst>
              <a:path w="2108835">
                <a:moveTo>
                  <a:pt x="0" y="0"/>
                </a:moveTo>
                <a:lnTo>
                  <a:pt x="2108363" y="0"/>
                </a:lnTo>
              </a:path>
            </a:pathLst>
          </a:custGeom>
          <a:ln w="13780">
            <a:solidFill>
              <a:srgbClr val="3B3B3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1720" y="365080"/>
            <a:ext cx="145986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30" dirty="0">
                <a:solidFill>
                  <a:srgbClr val="3D4656"/>
                </a:solidFill>
                <a:latin typeface="Arial"/>
                <a:cs typeface="Arial"/>
              </a:rPr>
              <a:t>P</a:t>
            </a:r>
            <a:r>
              <a:rPr sz="850" spc="25" dirty="0">
                <a:solidFill>
                  <a:srgbClr val="3D4656"/>
                </a:solidFill>
                <a:latin typeface="Arial"/>
                <a:cs typeface="Arial"/>
              </a:rPr>
              <a:t>U</a:t>
            </a:r>
            <a:r>
              <a:rPr sz="850" spc="-165" dirty="0">
                <a:solidFill>
                  <a:srgbClr val="DFA32D"/>
                </a:solidFill>
                <a:latin typeface="Arial"/>
                <a:cs typeface="Arial"/>
              </a:rPr>
              <a:t>I</a:t>
            </a:r>
            <a:r>
              <a:rPr sz="850" spc="5" dirty="0">
                <a:solidFill>
                  <a:srgbClr val="2A2D3F"/>
                </a:solidFill>
                <a:latin typeface="Arial"/>
                <a:cs typeface="Arial"/>
              </a:rPr>
              <a:t>RCHASE</a:t>
            </a:r>
            <a:r>
              <a:rPr sz="850" spc="20" dirty="0">
                <a:solidFill>
                  <a:srgbClr val="2A2D3F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2A2D3F"/>
                </a:solidFill>
                <a:latin typeface="Arial"/>
                <a:cs typeface="Arial"/>
              </a:rPr>
              <a:t>AGREE</a:t>
            </a:r>
            <a:r>
              <a:rPr sz="850" spc="-85" dirty="0">
                <a:solidFill>
                  <a:srgbClr val="2A2D3F"/>
                </a:solidFill>
                <a:latin typeface="Arial"/>
                <a:cs typeface="Arial"/>
              </a:rPr>
              <a:t> </a:t>
            </a:r>
            <a:r>
              <a:rPr sz="850" spc="190" dirty="0">
                <a:solidFill>
                  <a:srgbClr val="263F5B"/>
                </a:solidFill>
                <a:latin typeface="Arial"/>
                <a:cs typeface="Arial"/>
              </a:rPr>
              <a:t>M</a:t>
            </a:r>
            <a:r>
              <a:rPr sz="850" spc="10" dirty="0">
                <a:solidFill>
                  <a:srgbClr val="263F5B"/>
                </a:solidFill>
                <a:latin typeface="Arial"/>
                <a:cs typeface="Arial"/>
              </a:rPr>
              <a:t>E</a:t>
            </a:r>
            <a:r>
              <a:rPr sz="850" spc="120" dirty="0">
                <a:solidFill>
                  <a:srgbClr val="263F5B"/>
                </a:solidFill>
                <a:latin typeface="Arial"/>
                <a:cs typeface="Arial"/>
              </a:rPr>
              <a:t>NT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3944" y="219084"/>
            <a:ext cx="4293870" cy="55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 marR="6350" algn="just">
              <a:lnSpc>
                <a:spcPct val="102800"/>
              </a:lnSpc>
            </a:pP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Goods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must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263F5B"/>
                </a:solidFill>
                <a:latin typeface="Times New Roman"/>
                <a:cs typeface="Times New Roman"/>
              </a:rPr>
              <a:t>b</a:t>
            </a:r>
            <a:r>
              <a:rPr sz="850" spc="16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-7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pro,perfy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packed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0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IJJrevent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c</a:t>
            </a:r>
            <a:r>
              <a:rPr sz="850" spc="-100" dirty="0">
                <a:solidFill>
                  <a:srgbClr val="4B5D6E"/>
                </a:solidFill>
                <a:latin typeface="Times New Roman"/>
                <a:cs typeface="Times New Roman"/>
              </a:rPr>
              <a:t>l</a:t>
            </a:r>
            <a:r>
              <a:rPr sz="850" spc="-95" dirty="0">
                <a:solidFill>
                  <a:srgbClr val="263F5B"/>
                </a:solidFill>
                <a:latin typeface="Times New Roman"/>
                <a:cs typeface="Times New Roman"/>
              </a:rPr>
              <a:t>a</a:t>
            </a:r>
            <a:r>
              <a:rPr sz="850" spc="-80" dirty="0">
                <a:solidFill>
                  <a:srgbClr val="263F5B"/>
                </a:solidFill>
                <a:latin typeface="Times New Roman"/>
                <a:cs typeface="Times New Roman"/>
              </a:rPr>
              <a:t>ma</a:t>
            </a:r>
            <a:r>
              <a:rPr sz="850" spc="-45" dirty="0">
                <a:solidFill>
                  <a:srgbClr val="263F5B"/>
                </a:solidFill>
                <a:latin typeface="Times New Roman"/>
                <a:cs typeface="Times New Roman"/>
              </a:rPr>
              <a:t>_</a:t>
            </a:r>
            <a:r>
              <a:rPr sz="850" spc="70" dirty="0">
                <a:solidFill>
                  <a:srgbClr val="2A2D3F"/>
                </a:solidFill>
                <a:latin typeface="Times New Roman"/>
                <a:cs typeface="Times New Roman"/>
              </a:rPr>
              <a:t>ge</a:t>
            </a:r>
            <a:r>
              <a:rPr sz="850" spc="-7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ny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k</a:t>
            </a:r>
            <a:r>
              <a:rPr sz="850" spc="-95" dirty="0">
                <a:solidFill>
                  <a:srgbClr val="79496E"/>
                </a:solidFill>
                <a:latin typeface="Times New Roman"/>
                <a:cs typeface="Times New Roman"/>
              </a:rPr>
              <a:t>i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nd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3D4656"/>
                </a:solidFill>
                <a:latin typeface="Arial"/>
                <a:cs typeface="Arial"/>
              </a:rPr>
              <a:t>and</a:t>
            </a:r>
            <a:r>
              <a:rPr sz="750" spc="2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470" dirty="0">
                <a:solidFill>
                  <a:srgbClr val="3D4656"/>
                </a:solidFill>
                <a:latin typeface="Arial"/>
                <a:cs typeface="Arial"/>
              </a:rPr>
              <a:t>Pad</a:t>
            </a:r>
            <a:r>
              <a:rPr sz="800" spc="-3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75" dirty="0">
                <a:solidFill>
                  <a:srgbClr val="3D4656"/>
                </a:solidFill>
                <a:latin typeface="Arial"/>
                <a:cs typeface="Arial"/>
              </a:rPr>
              <a:t>list</a:t>
            </a:r>
            <a:r>
              <a:rPr sz="800" spc="-6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must </a:t>
            </a:r>
            <a:r>
              <a:rPr sz="850" spc="120" dirty="0">
                <a:solidFill>
                  <a:srgbClr val="263F5B"/>
                </a:solidFill>
                <a:latin typeface="Times New Roman"/>
                <a:cs typeface="Times New Roman"/>
              </a:rPr>
              <a:t>aa</a:t>
            </a:r>
            <a:r>
              <a:rPr sz="850" spc="-75" dirty="0">
                <a:solidFill>
                  <a:srgbClr val="263F5B"/>
                </a:solidFill>
                <a:latin typeface="Times New Roman"/>
                <a:cs typeface="Times New Roman"/>
              </a:rPr>
              <a:t>:</a:t>
            </a:r>
            <a:r>
              <a:rPr sz="850" spc="55" dirty="0">
                <a:solidFill>
                  <a:srgbClr val="263F5B"/>
                </a:solidFill>
                <a:latin typeface="Times New Roman"/>
                <a:cs typeface="Times New Roman"/>
              </a:rPr>
              <a:t>ompa</a:t>
            </a:r>
            <a:r>
              <a:rPr sz="850" spc="-10" dirty="0">
                <a:solidFill>
                  <a:srgbClr val="263F5B"/>
                </a:solidFill>
                <a:latin typeface="Times New Roman"/>
                <a:cs typeface="Times New Roman"/>
              </a:rPr>
              <a:t>n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y</a:t>
            </a:r>
            <a:r>
              <a:rPr sz="850" spc="-4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90" dirty="0">
                <a:solidFill>
                  <a:srgbClr val="2A2D3F"/>
                </a:solidFill>
                <a:latin typeface="Times New Roman"/>
                <a:cs typeface="Times New Roman"/>
              </a:rPr>
              <a:t>the</a:t>
            </a:r>
            <a:r>
              <a:rPr sz="800" spc="-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71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pment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263F5B"/>
                </a:solidFill>
                <a:latin typeface="Times New Roman"/>
                <a:cs typeface="Times New Roman"/>
              </a:rPr>
              <a:t>to</a:t>
            </a:r>
            <a:r>
              <a:rPr sz="850" spc="-35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5D97BC"/>
                </a:solidFill>
                <a:latin typeface="Times New Roman"/>
                <a:cs typeface="Times New Roman"/>
              </a:rPr>
              <a:t>"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ndicate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263F5B"/>
                </a:solidFill>
                <a:latin typeface="Times New Roman"/>
                <a:cs typeface="Times New Roman"/>
              </a:rPr>
              <a:t>con</a:t>
            </a:r>
            <a:r>
              <a:rPr sz="850" spc="-10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12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55" dirty="0">
                <a:solidFill>
                  <a:srgbClr val="263F5B"/>
                </a:solidFill>
                <a:latin typeface="Times New Roman"/>
                <a:cs typeface="Times New Roman"/>
              </a:rPr>
              <a:t>n</a:t>
            </a:r>
            <a:r>
              <a:rPr sz="850" spc="5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75" dirty="0">
                <a:solidFill>
                  <a:srgbClr val="2A2D3F"/>
                </a:solidFill>
                <a:latin typeface="Times New Roman"/>
                <a:cs typeface="Times New Roman"/>
              </a:rPr>
              <a:t>s</a:t>
            </a:r>
            <a:r>
              <a:rPr sz="850" spc="-1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3D4656"/>
                </a:solidFill>
                <a:latin typeface="Arial"/>
                <a:cs typeface="Arial"/>
              </a:rPr>
              <a:t>of</a:t>
            </a:r>
            <a:r>
              <a:rPr sz="800" spc="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2A2D3F"/>
                </a:solidFill>
                <a:latin typeface="Times New Roman"/>
                <a:cs typeface="Times New Roman"/>
              </a:rPr>
              <a:t>eadh</a:t>
            </a:r>
            <a:r>
              <a:rPr sz="850" spc="-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145" dirty="0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s</a:t>
            </a:r>
            <a:r>
              <a:rPr sz="850" spc="-30" dirty="0">
                <a:solidFill>
                  <a:srgbClr val="315975"/>
                </a:solidFill>
                <a:latin typeface="Times New Roman"/>
                <a:cs typeface="Times New Roman"/>
              </a:rPr>
              <a:t>h</a:t>
            </a:r>
            <a:r>
              <a:rPr sz="850" spc="10" dirty="0">
                <a:solidFill>
                  <a:srgbClr val="315975"/>
                </a:solidFill>
                <a:latin typeface="Times New Roman"/>
                <a:cs typeface="Times New Roman"/>
              </a:rPr>
              <a:t>i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p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ment.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263F5B"/>
                </a:solidFill>
                <a:latin typeface="Times New Roman"/>
                <a:cs typeface="Times New Roman"/>
              </a:rPr>
              <a:t>Pacta,</a:t>
            </a:r>
            <a:r>
              <a:rPr sz="850" spc="20" dirty="0">
                <a:solidFill>
                  <a:srgbClr val="263F5B"/>
                </a:solidFill>
                <a:latin typeface="Times New Roman"/>
                <a:cs typeface="Times New Roman"/>
              </a:rPr>
              <a:t>g</a:t>
            </a:r>
            <a:r>
              <a:rPr sz="850" spc="-180" dirty="0">
                <a:solidFill>
                  <a:srgbClr val="5D97BC"/>
                </a:solidFill>
                <a:latin typeface="Times New Roman"/>
                <a:cs typeface="Times New Roman"/>
              </a:rPr>
              <a:t>.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es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sho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u</a:t>
            </a:r>
            <a:r>
              <a:rPr sz="850" spc="-95" dirty="0">
                <a:solidFill>
                  <a:srgbClr val="857299"/>
                </a:solidFill>
                <a:latin typeface="Times New Roman"/>
                <a:cs typeface="Times New Roman"/>
              </a:rPr>
              <a:t>l</a:t>
            </a:r>
            <a:r>
              <a:rPr sz="850" spc="105" dirty="0">
                <a:solidFill>
                  <a:srgbClr val="315975"/>
                </a:solidFill>
                <a:latin typeface="Times New Roman"/>
                <a:cs typeface="Times New Roman"/>
              </a:rPr>
              <a:t>d</a:t>
            </a:r>
            <a:r>
              <a:rPr sz="850" spc="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263F5B"/>
                </a:solidFill>
                <a:latin typeface="Times New Roman"/>
                <a:cs typeface="Times New Roman"/>
              </a:rPr>
              <a:t>be</a:t>
            </a:r>
            <a:r>
              <a:rPr sz="800" spc="3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properly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l</a:t>
            </a:r>
            <a:r>
              <a:rPr sz="850" spc="-110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114" dirty="0">
                <a:solidFill>
                  <a:srgbClr val="263F5B"/>
                </a:solidFill>
                <a:latin typeface="Times New Roman"/>
                <a:cs typeface="Times New Roman"/>
              </a:rPr>
              <a:t>b</a:t>
            </a:r>
            <a:r>
              <a:rPr sz="850" spc="125" dirty="0">
                <a:solidFill>
                  <a:srgbClr val="263F5B"/>
                </a:solidFill>
                <a:latin typeface="Times New Roman"/>
                <a:cs typeface="Times New Roman"/>
              </a:rPr>
              <a:t>e</a:t>
            </a:r>
            <a:r>
              <a:rPr sz="850" spc="-60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ed</a:t>
            </a:r>
            <a:r>
              <a:rPr sz="850" spc="-12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120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spc="-10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in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d</a:t>
            </a:r>
            <a:r>
              <a:rPr sz="850" spc="-95" dirty="0">
                <a:solidFill>
                  <a:srgbClr val="80365D"/>
                </a:solidFill>
                <a:latin typeface="Times New Roman"/>
                <a:cs typeface="Times New Roman"/>
              </a:rPr>
              <a:t>i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cate</a:t>
            </a:r>
            <a:r>
              <a:rPr sz="850" spc="-1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0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      </a:t>
            </a:r>
            <a:r>
              <a:rPr sz="850" spc="-6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4B5D6E"/>
                </a:solidFill>
                <a:latin typeface="Times New Roman"/>
                <a:cs typeface="Times New Roman"/>
              </a:rPr>
              <a:t>r's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nam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290" dirty="0">
                <a:solidFill>
                  <a:srgbClr val="3D4656"/>
                </a:solidFill>
                <a:latin typeface="Times New Roman"/>
                <a:cs typeface="Times New Roman"/>
              </a:rPr>
              <a:t>,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Con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95" dirty="0">
                <a:solidFill>
                  <a:srgbClr val="80365D"/>
                </a:solidFill>
                <a:latin typeface="Times New Roman"/>
                <a:cs typeface="Times New Roman"/>
              </a:rPr>
              <a:t>i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gnee</a:t>
            </a:r>
            <a:r>
              <a:rPr sz="850" spc="-1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263F5B"/>
                </a:solidFill>
                <a:latin typeface="Times New Roman"/>
                <a:cs typeface="Times New Roman"/>
              </a:rPr>
              <a:t>and</a:t>
            </a:r>
            <a:r>
              <a:rPr sz="850" spc="-1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750" spc="15" dirty="0">
                <a:solidFill>
                  <a:srgbClr val="3D4656"/>
                </a:solidFill>
                <a:latin typeface="Arial"/>
                <a:cs typeface="Arial"/>
              </a:rPr>
              <a:t>Purchase</a:t>
            </a:r>
            <a:r>
              <a:rPr sz="750" spc="-3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Or-der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Numbe</a:t>
            </a:r>
            <a:r>
              <a:rPr sz="850" spc="50" dirty="0">
                <a:solidFill>
                  <a:srgbClr val="4B5D6E"/>
                </a:solidFill>
                <a:latin typeface="Times New Roman"/>
                <a:cs typeface="Times New Roman"/>
              </a:rPr>
              <a:t>r</a:t>
            </a:r>
            <a:r>
              <a:rPr sz="850" spc="280" dirty="0">
                <a:solidFill>
                  <a:srgbClr val="66858E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75" dirty="0">
                <a:solidFill>
                  <a:srgbClr val="2A2D3F"/>
                </a:solidFill>
                <a:latin typeface="Times New Roman"/>
                <a:cs typeface="Times New Roman"/>
              </a:rPr>
              <a:t>6</a:t>
            </a:r>
            <a:r>
              <a:rPr sz="850" spc="280" dirty="0">
                <a:solidFill>
                  <a:srgbClr val="315975"/>
                </a:solidFill>
                <a:latin typeface="Times New Roman"/>
                <a:cs typeface="Times New Roman"/>
              </a:rPr>
              <a:t>.</a:t>
            </a:r>
            <a:r>
              <a:rPr sz="850" spc="-13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PaymentTenns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4140" y="769222"/>
            <a:ext cx="21717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>
                <a:solidFill>
                  <a:srgbClr val="263F5B"/>
                </a:solidFill>
                <a:latin typeface="Times New Roman"/>
                <a:cs typeface="Times New Roman"/>
              </a:rPr>
              <a:t>6</a:t>
            </a:r>
            <a:r>
              <a:rPr sz="850" spc="-75" dirty="0">
                <a:solidFill>
                  <a:srgbClr val="69707E"/>
                </a:solidFill>
                <a:latin typeface="Times New Roman"/>
                <a:cs typeface="Times New Roman"/>
              </a:rPr>
              <a:t>.</a:t>
            </a:r>
            <a:r>
              <a:rPr sz="850" spc="395" dirty="0">
                <a:solidFill>
                  <a:srgbClr val="4B5D6E"/>
                </a:solidFill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3478" y="758729"/>
            <a:ext cx="355854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8100"/>
              </a:lnSpc>
            </a:pPr>
            <a:r>
              <a:rPr sz="850" spc="-35" dirty="0">
                <a:solidFill>
                  <a:srgbClr val="69707E"/>
                </a:solidFill>
                <a:latin typeface="Times New Roman"/>
                <a:cs typeface="Times New Roman"/>
              </a:rPr>
              <a:t>(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-180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-85" dirty="0">
                <a:solidFill>
                  <a:srgbClr val="4B5D6E"/>
                </a:solidFill>
                <a:latin typeface="Times New Roman"/>
                <a:cs typeface="Times New Roman"/>
              </a:rPr>
              <a:t>ATE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-80" dirty="0">
                <a:solidFill>
                  <a:srgbClr val="4B5D6E"/>
                </a:solidFill>
                <a:latin typeface="Arial"/>
                <a:cs typeface="Arial"/>
              </a:rPr>
              <a:t>W1M:E</a:t>
            </a:r>
            <a:r>
              <a:rPr sz="800" spc="-3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ORGANIM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105" dirty="0">
                <a:solidFill>
                  <a:srgbClr val="796085"/>
                </a:solidFill>
                <a:latin typeface="Times New Roman"/>
                <a:cs typeface="Times New Roman"/>
              </a:rPr>
              <a:t>I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-1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-20" dirty="0">
                <a:solidFill>
                  <a:srgbClr val="4F7599"/>
                </a:solidFill>
                <a:latin typeface="Times New Roman"/>
                <a:cs typeface="Times New Roman"/>
              </a:rPr>
              <a:t>)</a:t>
            </a:r>
            <a:r>
              <a:rPr sz="850" spc="30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will</a:t>
            </a:r>
            <a:r>
              <a:rPr sz="850" spc="7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3D4656"/>
                </a:solidFill>
                <a:latin typeface="Arial"/>
                <a:cs typeface="Arial"/>
              </a:rPr>
              <a:t>pay</a:t>
            </a:r>
            <a:r>
              <a:rPr sz="800" spc="2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die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3D4656"/>
                </a:solidFill>
                <a:latin typeface="Times New Roman"/>
                <a:cs typeface="Times New Roman"/>
              </a:rPr>
              <a:t>pun:ih</a:t>
            </a:r>
            <a:r>
              <a:rPr sz="750" spc="40" dirty="0">
                <a:solidFill>
                  <a:srgbClr val="3D4656"/>
                </a:solidFill>
                <a:latin typeface="Times New Roman"/>
                <a:cs typeface="Times New Roman"/>
              </a:rPr>
              <a:t>:ase</a:t>
            </a:r>
            <a:r>
              <a:rPr sz="750" spc="2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p</a:t>
            </a:r>
            <a:r>
              <a:rPr sz="850" spc="-20" dirty="0">
                <a:solidFill>
                  <a:srgbClr val="315975"/>
                </a:solidFill>
                <a:latin typeface="Times New Roman"/>
                <a:cs typeface="Times New Roman"/>
              </a:rPr>
              <a:t>Jic</a:t>
            </a:r>
            <a:r>
              <a:rPr sz="850" spc="-150" dirty="0">
                <a:solidFill>
                  <a:srgbClr val="315975"/>
                </a:solidFill>
                <a:latin typeface="Times New Roman"/>
                <a:cs typeface="Times New Roman"/>
              </a:rPr>
              <a:t>:</a:t>
            </a:r>
            <a:r>
              <a:rPr sz="850" spc="165" dirty="0">
                <a:solidFill>
                  <a:srgbClr val="263F5B"/>
                </a:solidFill>
                <a:latin typeface="Times New Roman"/>
                <a:cs typeface="Times New Roman"/>
              </a:rPr>
              <a:t>e</a:t>
            </a:r>
            <a:r>
              <a:rPr sz="850" spc="-7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Il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50" spc="45" dirty="0">
                <a:solidFill>
                  <a:srgbClr val="2A2D3F"/>
                </a:solidFill>
                <a:latin typeface="Times New Roman"/>
                <a:cs typeface="Times New Roman"/>
              </a:rPr>
              <a:t>a </a:t>
            </a:r>
            <a:r>
              <a:rPr sz="850" spc="-150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-55" dirty="0">
                <a:solidFill>
                  <a:srgbClr val="7B7B70"/>
                </a:solidFill>
                <a:latin typeface="Times New Roman"/>
                <a:cs typeface="Times New Roman"/>
              </a:rPr>
              <a:t>,</a:t>
            </a:r>
            <a:r>
              <a:rPr sz="850" spc="5" dirty="0">
                <a:solidFill>
                  <a:srgbClr val="2A2D3F"/>
                </a:solidFill>
                <a:latin typeface="Times New Roman"/>
                <a:cs typeface="Times New Roman"/>
              </a:rPr>
              <a:t>g</a:t>
            </a:r>
            <a:r>
              <a:rPr sz="850" spc="285" dirty="0">
                <a:solidFill>
                  <a:srgbClr val="7E8EA1"/>
                </a:solidFill>
                <a:latin typeface="Times New Roman"/>
                <a:cs typeface="Times New Roman"/>
              </a:rPr>
              <a:t>.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bank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wire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transfer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120" dirty="0">
                <a:solidFill>
                  <a:srgbClr val="4B5D6E"/>
                </a:solidFill>
                <a:latin typeface="Times New Roman"/>
                <a:cs typeface="Times New Roman"/>
              </a:rPr>
              <a:t>to</a:t>
            </a:r>
            <a:r>
              <a:rPr sz="800" spc="-6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60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ler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'</a:t>
            </a:r>
            <a:r>
              <a:rPr sz="850" spc="125" dirty="0">
                <a:solidFill>
                  <a:srgbClr val="315975"/>
                </a:solidFill>
                <a:latin typeface="Times New Roman"/>
                <a:cs typeface="Times New Roman"/>
              </a:rPr>
              <a:t>s</a:t>
            </a:r>
            <a:r>
              <a:rPr sz="850" spc="-9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165" dirty="0">
                <a:solidFill>
                  <a:srgbClr val="DFA32D"/>
                </a:solidFill>
                <a:latin typeface="Times New Roman"/>
                <a:cs typeface="Times New Roman"/>
              </a:rPr>
              <a:t>l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b&lt;ulk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2A2D3F"/>
                </a:solidFill>
                <a:latin typeface="Times New Roman"/>
                <a:cs typeface="Times New Roman"/>
              </a:rPr>
              <a:t>ac</a:t>
            </a:r>
            <a:r>
              <a:rPr sz="850" spc="-80" dirty="0">
                <a:solidFill>
                  <a:srgbClr val="2A2D3F"/>
                </a:solidFill>
                <a:latin typeface="Times New Roman"/>
                <a:cs typeface="Times New Roman"/>
              </a:rPr>
              <a:t>c</a:t>
            </a:r>
            <a:r>
              <a:rPr sz="850" spc="70" dirty="0">
                <a:solidFill>
                  <a:srgbClr val="4B5D6E"/>
                </a:solidFill>
                <a:latin typeface="Times New Roman"/>
                <a:cs typeface="Times New Roman"/>
              </a:rPr>
              <a:t>ou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130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7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9879E"/>
                </a:solidFill>
                <a:latin typeface="Times New Roman"/>
                <a:cs typeface="Times New Roman"/>
              </a:rPr>
              <a:t>i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60" dirty="0">
                <a:solidFill>
                  <a:srgbClr val="4B5D6E"/>
                </a:solidFill>
                <a:latin typeface="Times New Roman"/>
                <a:cs typeface="Times New Roman"/>
              </a:rPr>
              <a:t>d</a:t>
            </a:r>
            <a:r>
              <a:rPr sz="850" spc="-95" dirty="0">
                <a:solidFill>
                  <a:srgbClr val="79496E"/>
                </a:solidFill>
                <a:latin typeface="Times New Roman"/>
                <a:cs typeface="Times New Roman"/>
              </a:rPr>
              <a:t>i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cated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164977"/>
                </a:solidFill>
                <a:latin typeface="Times New Roman"/>
                <a:cs typeface="Times New Roman"/>
              </a:rPr>
              <a:t>b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elow.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Bank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 wire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fe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165" dirty="0">
                <a:solidFill>
                  <a:srgbClr val="315975"/>
                </a:solidFill>
                <a:latin typeface="Times New Roman"/>
                <a:cs typeface="Times New Roman"/>
              </a:rPr>
              <a:t>s</a:t>
            </a:r>
            <a:r>
              <a:rPr sz="850" spc="-2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2A2D3F"/>
                </a:solidFill>
                <a:latin typeface="Times New Roman"/>
                <a:cs typeface="Times New Roman"/>
              </a:rPr>
              <a:t>are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for</a:t>
            </a:r>
            <a:r>
              <a:rPr sz="850" spc="-1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80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-70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9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'</a:t>
            </a:r>
            <a:r>
              <a:rPr sz="850" spc="-145" dirty="0">
                <a:solidFill>
                  <a:srgbClr val="EBB644"/>
                </a:solidFill>
                <a:latin typeface="Times New Roman"/>
                <a:cs typeface="Times New Roman"/>
              </a:rPr>
              <a:t>.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35" dirty="0">
                <a:solidFill>
                  <a:srgbClr val="85D4F2"/>
                </a:solidFill>
                <a:latin typeface="Times New Roman"/>
                <a:cs typeface="Times New Roman"/>
              </a:rPr>
              <a:t>.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-65" dirty="0">
                <a:solidFill>
                  <a:srgbClr val="2A2D3F"/>
                </a:solidFill>
                <a:latin typeface="Times New Roman"/>
                <a:cs typeface="Times New Roman"/>
              </a:rPr>
              <a:t>c</a:t>
            </a:r>
            <a:r>
              <a:rPr sz="850" spc="-35" dirty="0">
                <a:solidFill>
                  <a:srgbClr val="2A2D3F"/>
                </a:solidFill>
                <a:latin typeface="Times New Roman"/>
                <a:cs typeface="Times New Roman"/>
              </a:rPr>
              <a:t>c:</a:t>
            </a:r>
            <a:r>
              <a:rPr sz="850" spc="-40" dirty="0">
                <a:solidFill>
                  <a:srgbClr val="2A2D3F"/>
                </a:solidFill>
                <a:latin typeface="Times New Roman"/>
                <a:cs typeface="Times New Roman"/>
              </a:rPr>
              <a:t>o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lDL</a:t>
            </a:r>
            <a:endParaRPr sz="850">
              <a:latin typeface="Times New Roman"/>
              <a:cs typeface="Times New Roman"/>
            </a:endParaRPr>
          </a:p>
          <a:p>
            <a:pPr marL="26034" algn="just">
              <a:lnSpc>
                <a:spcPct val="100000"/>
              </a:lnSpc>
              <a:spcBef>
                <a:spcPts val="65"/>
              </a:spcBef>
            </a:pP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Payment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will</a:t>
            </a:r>
            <a:r>
              <a:rPr sz="850" spc="7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80" dirty="0">
                <a:solidFill>
                  <a:srgbClr val="4B5D6E"/>
                </a:solidFill>
                <a:latin typeface="Times New Roman"/>
                <a:cs typeface="Times New Roman"/>
              </a:rPr>
              <a:t>b</a:t>
            </a:r>
            <a:r>
              <a:rPr sz="850" spc="16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-7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made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9879E"/>
                </a:solidFill>
                <a:latin typeface="Times New Roman"/>
                <a:cs typeface="Times New Roman"/>
              </a:rPr>
              <a:t>i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f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u</a:t>
            </a:r>
            <a:r>
              <a:rPr sz="850" spc="-45" dirty="0">
                <a:solidFill>
                  <a:srgbClr val="69707E"/>
                </a:solidFill>
                <a:latin typeface="Times New Roman"/>
                <a:cs typeface="Times New Roman"/>
              </a:rPr>
              <a:t>ll</a:t>
            </a:r>
            <a:r>
              <a:rPr sz="850" spc="50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263F5B"/>
                </a:solidFill>
                <a:latin typeface="Times New Roman"/>
                <a:cs typeface="Times New Roman"/>
              </a:rPr>
              <a:t>o</a:t>
            </a:r>
            <a:r>
              <a:rPr sz="850" spc="45" dirty="0">
                <a:solidFill>
                  <a:srgbClr val="263F5B"/>
                </a:solidFill>
                <a:latin typeface="Times New Roman"/>
                <a:cs typeface="Times New Roman"/>
              </a:rPr>
              <a:t>n</a:t>
            </a:r>
            <a:r>
              <a:rPr sz="850" spc="75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rec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10" dirty="0">
                <a:solidFill>
                  <a:srgbClr val="315975"/>
                </a:solidFill>
                <a:latin typeface="Times New Roman"/>
                <a:cs typeface="Times New Roman"/>
              </a:rPr>
              <a:t>i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pt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95" dirty="0">
                <a:solidFill>
                  <a:srgbClr val="3D4656"/>
                </a:solidFill>
                <a:latin typeface="Arial"/>
                <a:cs typeface="Arial"/>
              </a:rPr>
              <a:t>of</a:t>
            </a:r>
            <a:r>
              <a:rPr sz="750" spc="2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co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firmation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3D4656"/>
                </a:solidFill>
                <a:latin typeface="Times New Roman"/>
                <a:cs typeface="Times New Roman"/>
              </a:rPr>
              <a:t>from</a:t>
            </a:r>
            <a:r>
              <a:rPr sz="800" spc="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4F7599"/>
                </a:solidFill>
                <a:latin typeface="Times New Roman"/>
                <a:cs typeface="Times New Roman"/>
              </a:rPr>
              <a:t>(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-90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-95" dirty="0">
                <a:solidFill>
                  <a:srgbClr val="4B5D6E"/>
                </a:solidFill>
                <a:latin typeface="Times New Roman"/>
                <a:cs typeface="Times New Roman"/>
              </a:rPr>
              <a:t>ATE</a:t>
            </a:r>
            <a:r>
              <a:rPr sz="850" spc="8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4B5D6E"/>
                </a:solidFill>
                <a:latin typeface="Times New Roman"/>
                <a:cs typeface="Times New Roman"/>
              </a:rPr>
              <a:t>NAME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4140" y="1187141"/>
            <a:ext cx="17589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25" dirty="0">
                <a:solidFill>
                  <a:srgbClr val="2A2D3F"/>
                </a:solidFill>
                <a:latin typeface="Times New Roman"/>
                <a:cs typeface="Times New Roman"/>
              </a:rPr>
              <a:t>6</a:t>
            </a:r>
            <a:r>
              <a:rPr sz="850" spc="-114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105" dirty="0">
                <a:solidFill>
                  <a:srgbClr val="4B5D6E"/>
                </a:solidFill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3944" y="1320324"/>
            <a:ext cx="94996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>
                <a:solidFill>
                  <a:srgbClr val="315975"/>
                </a:solidFill>
                <a:latin typeface="Times New Roman"/>
                <a:cs typeface="Times New Roman"/>
              </a:rPr>
              <a:t>O</a:t>
            </a:r>
            <a:r>
              <a:rPr sz="850" spc="-40" dirty="0">
                <a:solidFill>
                  <a:srgbClr val="2A2D3F"/>
                </a:solidFill>
                <a:latin typeface="Times New Roman"/>
                <a:cs typeface="Times New Roman"/>
              </a:rPr>
              <a:t>F</a:t>
            </a:r>
            <a:r>
              <a:rPr sz="850" spc="-3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ORGA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85" dirty="0">
                <a:solidFill>
                  <a:srgbClr val="2F8CB1"/>
                </a:solidFill>
                <a:latin typeface="Times New Roman"/>
                <a:cs typeface="Times New Roman"/>
              </a:rPr>
              <a:t>J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SAT</a:t>
            </a:r>
            <a:r>
              <a:rPr sz="850" spc="-145" dirty="0">
                <a:solidFill>
                  <a:srgbClr val="3D4656"/>
                </a:solidFill>
                <a:latin typeface="Times New Roman"/>
                <a:cs typeface="Times New Roman"/>
              </a:rPr>
              <a:t>I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ON)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34140" y="1453507"/>
            <a:ext cx="18669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4" dirty="0">
                <a:solidFill>
                  <a:srgbClr val="3D4656"/>
                </a:solidFill>
                <a:latin typeface="Times New Roman"/>
                <a:cs typeface="Times New Roman"/>
              </a:rPr>
              <a:t>63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93478" y="1440682"/>
            <a:ext cx="356552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9900"/>
              </a:lnSpc>
            </a:pPr>
            <a:r>
              <a:rPr sz="850" spc="-90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-10" dirty="0">
                <a:solidFill>
                  <a:srgbClr val="4B5D6E"/>
                </a:solidFill>
                <a:latin typeface="Times New Roman"/>
                <a:cs typeface="Times New Roman"/>
              </a:rPr>
              <a:t>l</a:t>
            </a:r>
            <a:r>
              <a:rPr sz="850" spc="-200" dirty="0">
                <a:solidFill>
                  <a:srgbClr val="79496E"/>
                </a:solidFill>
                <a:latin typeface="Times New Roman"/>
                <a:cs typeface="Times New Roman"/>
              </a:rPr>
              <a:t>l</a:t>
            </a:r>
            <a:r>
              <a:rPr sz="850" spc="-430" dirty="0">
                <a:solidFill>
                  <a:srgbClr val="7E8EA1"/>
                </a:solidFill>
                <a:latin typeface="Times New Roman"/>
                <a:cs typeface="Times New Roman"/>
              </a:rPr>
              <a:t>·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rw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10" dirty="0">
                <a:solidFill>
                  <a:srgbClr val="315975"/>
                </a:solidFill>
                <a:latin typeface="Times New Roman"/>
                <a:cs typeface="Times New Roman"/>
              </a:rPr>
              <a:t>i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ces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35" dirty="0">
                <a:solidFill>
                  <a:srgbClr val="2A2D3F"/>
                </a:solidFill>
                <a:latin typeface="Times New Roman"/>
                <a:cs typeface="Times New Roman"/>
              </a:rPr>
              <a:t>n</a:t>
            </a:r>
            <a:r>
              <a:rPr sz="850" spc="105" dirty="0">
                <a:solidFill>
                  <a:srgbClr val="4B5D6E"/>
                </a:solidFill>
                <a:latin typeface="Times New Roman"/>
                <a:cs typeface="Times New Roman"/>
              </a:rPr>
              <a:t>d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other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315975"/>
                </a:solidFill>
                <a:latin typeface="Times New Roman"/>
                <a:cs typeface="Times New Roman"/>
              </a:rPr>
              <a:t>n</a:t>
            </a:r>
            <a:r>
              <a:rPr sz="850" spc="20" dirty="0">
                <a:solidFill>
                  <a:srgbClr val="2A2D3F"/>
                </a:solidFill>
                <a:latin typeface="Times New Roman"/>
                <a:cs typeface="Times New Roman"/>
              </a:rPr>
              <a:t>ecess</a:t>
            </a:r>
            <a:r>
              <a:rPr sz="850" spc="7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5" dirty="0">
                <a:solidFill>
                  <a:srgbClr val="315975"/>
                </a:solidFill>
                <a:latin typeface="Times New Roman"/>
                <a:cs typeface="Times New Roman"/>
              </a:rPr>
              <a:t>ry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doomnent5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45" dirty="0">
                <a:solidFill>
                  <a:srgbClr val="010101"/>
                </a:solidFill>
                <a:latin typeface="Times New Roman"/>
                <a:cs typeface="Times New Roman"/>
              </a:rPr>
              <a:t>.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shall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2A2D3F"/>
                </a:solidFill>
                <a:latin typeface="Times New Roman"/>
                <a:cs typeface="Times New Roman"/>
              </a:rPr>
              <a:t>be</a:t>
            </a:r>
            <a:r>
              <a:rPr sz="800" spc="1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2A2D3F"/>
                </a:solidFill>
                <a:latin typeface="Times New Roman"/>
                <a:cs typeface="Times New Roman"/>
              </a:rPr>
              <a:t>s</a:t>
            </a:r>
            <a:r>
              <a:rPr sz="850" spc="4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5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100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3D4656"/>
                </a:solidFill>
                <a:latin typeface="Arial"/>
                <a:cs typeface="Arial"/>
              </a:rPr>
              <a:t>the</a:t>
            </a:r>
            <a:r>
              <a:rPr sz="800" spc="-3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4B5D6E"/>
                </a:solidFill>
                <a:latin typeface="Times New Roman"/>
                <a:cs typeface="Times New Roman"/>
              </a:rPr>
              <a:t>atten</a:t>
            </a:r>
            <a:r>
              <a:rPr sz="850" spc="75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-95" dirty="0">
                <a:solidFill>
                  <a:srgbClr val="796085"/>
                </a:solidFill>
                <a:latin typeface="Times New Roman"/>
                <a:cs typeface="Times New Roman"/>
              </a:rPr>
              <a:t>i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on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3D4656"/>
                </a:solidFill>
                <a:latin typeface="Arial"/>
                <a:cs typeface="Arial"/>
              </a:rPr>
              <a:t>of </a:t>
            </a:r>
            <a:r>
              <a:rPr sz="800" spc="45" dirty="0">
                <a:solidFill>
                  <a:srgbClr val="3D4656"/>
                </a:solidFill>
                <a:latin typeface="Arial"/>
                <a:cs typeface="Arial"/>
              </a:rPr>
              <a:t>the</a:t>
            </a:r>
            <a:r>
              <a:rPr sz="800" spc="-3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164977"/>
                </a:solidFill>
                <a:latin typeface="Arial"/>
                <a:cs typeface="Arial"/>
              </a:rPr>
              <a:t>f</a:t>
            </a:r>
            <a:r>
              <a:rPr sz="800" spc="80" dirty="0">
                <a:solidFill>
                  <a:srgbClr val="3D4656"/>
                </a:solidFill>
                <a:latin typeface="Arial"/>
                <a:cs typeface="Arial"/>
              </a:rPr>
              <a:t>o</a:t>
            </a:r>
            <a:r>
              <a:rPr sz="800" spc="45" dirty="0">
                <a:solidFill>
                  <a:srgbClr val="3D4656"/>
                </a:solidFill>
                <a:latin typeface="Arial"/>
                <a:cs typeface="Arial"/>
              </a:rPr>
              <a:t>l</a:t>
            </a:r>
            <a:r>
              <a:rPr sz="850" spc="-145" dirty="0">
                <a:solidFill>
                  <a:srgbClr val="1660A1"/>
                </a:solidFill>
                <a:latin typeface="Times New Roman"/>
                <a:cs typeface="Times New Roman"/>
              </a:rPr>
              <a:t>I</a:t>
            </a:r>
            <a:r>
              <a:rPr sz="850" spc="-114" dirty="0">
                <a:solidFill>
                  <a:srgbClr val="3D4656"/>
                </a:solidFill>
                <a:latin typeface="Times New Roman"/>
                <a:cs typeface="Times New Roman"/>
              </a:rPr>
              <a:t>CM1ing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60" dirty="0">
                <a:solidFill>
                  <a:srgbClr val="4F7599"/>
                </a:solidFill>
                <a:latin typeface="Times New Roman"/>
                <a:cs typeface="Times New Roman"/>
              </a:rPr>
              <a:t>{</a:t>
            </a:r>
            <a:r>
              <a:rPr sz="850" spc="-80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-55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-145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-60" dirty="0">
                <a:solidFill>
                  <a:srgbClr val="2A2D3F"/>
                </a:solidFill>
                <a:latin typeface="Times New Roman"/>
                <a:cs typeface="Times New Roman"/>
              </a:rPr>
              <a:t>TE</a:t>
            </a:r>
            <a:r>
              <a:rPr sz="850" spc="-1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25" dirty="0">
                <a:solidFill>
                  <a:srgbClr val="4B5D6E"/>
                </a:solidFill>
                <a:latin typeface="Times New Roman"/>
                <a:cs typeface="Times New Roman"/>
              </a:rPr>
              <a:t>Of</a:t>
            </a:r>
            <a:r>
              <a:rPr sz="800" spc="9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125" dirty="0">
                <a:solidFill>
                  <a:srgbClr val="3D4656"/>
                </a:solidFill>
                <a:latin typeface="Times New Roman"/>
                <a:cs typeface="Times New Roman"/>
              </a:rPr>
              <a:t>R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GA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145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114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90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10" dirty="0">
                <a:solidFill>
                  <a:srgbClr val="796085"/>
                </a:solidFill>
                <a:latin typeface="Times New Roman"/>
                <a:cs typeface="Times New Roman"/>
              </a:rPr>
              <a:t>l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20" dirty="0">
                <a:solidFill>
                  <a:srgbClr val="424682"/>
                </a:solidFill>
                <a:latin typeface="Times New Roman"/>
                <a:cs typeface="Times New Roman"/>
              </a:rPr>
              <a:t>)</a:t>
            </a:r>
            <a:r>
              <a:rPr sz="850" spc="-80" dirty="0">
                <a:solidFill>
                  <a:srgbClr val="424682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representa</a:t>
            </a:r>
            <a:r>
              <a:rPr sz="850" spc="-1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-60" dirty="0">
                <a:solidFill>
                  <a:srgbClr val="79496E"/>
                </a:solidFill>
                <a:latin typeface="Times New Roman"/>
                <a:cs typeface="Times New Roman"/>
              </a:rPr>
              <a:t>i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ve</a:t>
            </a:r>
            <a:r>
              <a:rPr sz="850" spc="-175" dirty="0">
                <a:solidFill>
                  <a:srgbClr val="3D4656"/>
                </a:solidFill>
                <a:latin typeface="Times New Roman"/>
                <a:cs typeface="Times New Roman"/>
              </a:rPr>
              <a:t>:</a:t>
            </a:r>
            <a:r>
              <a:rPr sz="850" spc="240" dirty="0">
                <a:solidFill>
                  <a:srgbClr val="4F7599"/>
                </a:solidFill>
                <a:latin typeface="Times New Roman"/>
                <a:cs typeface="Times New Roman"/>
              </a:rPr>
              <a:t>;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9925" y="649418"/>
            <a:ext cx="1631314" cy="10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88440" algn="l"/>
              </a:tabLst>
            </a:pPr>
            <a:r>
              <a:rPr sz="600" spc="-100" dirty="0">
                <a:solidFill>
                  <a:srgbClr val="DFA32D"/>
                </a:solidFill>
                <a:latin typeface="Arial"/>
                <a:cs typeface="Arial"/>
              </a:rPr>
              <a:t>l</a:t>
            </a:r>
            <a:r>
              <a:rPr sz="600" spc="75" dirty="0">
                <a:solidFill>
                  <a:srgbClr val="2A2D3F"/>
                </a:solidFill>
                <a:latin typeface="Arial"/>
                <a:cs typeface="Arial"/>
              </a:rPr>
              <a:t>li)ate</a:t>
            </a:r>
            <a:r>
              <a:rPr sz="600" dirty="0">
                <a:solidFill>
                  <a:srgbClr val="2A2D3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2A2D3F"/>
                </a:solidFill>
                <a:latin typeface="Arial"/>
                <a:cs typeface="Arial"/>
              </a:rPr>
              <a:t> </a:t>
            </a:r>
            <a:r>
              <a:rPr sz="600" u="sng" dirty="0">
                <a:solidFill>
                  <a:srgbClr val="010101"/>
                </a:solidFill>
                <a:latin typeface="Arial"/>
                <a:cs typeface="Arial"/>
              </a:rPr>
              <a:t> 	</a:t>
            </a:r>
            <a:r>
              <a:rPr sz="600" spc="695" dirty="0">
                <a:solidFill>
                  <a:srgbClr val="010101"/>
                </a:solidFill>
                <a:latin typeface="Arial"/>
                <a:cs typeface="Arial"/>
              </a:rPr>
              <a:t>_</a:t>
            </a:r>
            <a:endParaRPr sz="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9925" y="911590"/>
            <a:ext cx="201168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90" dirty="0">
                <a:solidFill>
                  <a:srgbClr val="DFA32D"/>
                </a:solidFill>
                <a:latin typeface="Arial"/>
                <a:cs typeface="Arial"/>
              </a:rPr>
              <a:t>I</a:t>
            </a:r>
            <a:r>
              <a:rPr sz="800" spc="-20" dirty="0">
                <a:solidFill>
                  <a:srgbClr val="2A2D3F"/>
                </a:solidFill>
                <a:latin typeface="Arial"/>
                <a:cs typeface="Arial"/>
              </a:rPr>
              <a:t>P</a:t>
            </a:r>
            <a:r>
              <a:rPr sz="800" spc="-125" dirty="0">
                <a:solidFill>
                  <a:srgbClr val="2A2D3F"/>
                </a:solidFill>
                <a:latin typeface="Arial"/>
                <a:cs typeface="Arial"/>
              </a:rPr>
              <a:t>U</a:t>
            </a:r>
            <a:r>
              <a:rPr sz="800" spc="-40" dirty="0">
                <a:solidFill>
                  <a:srgbClr val="2A2D3F"/>
                </a:solidFill>
                <a:latin typeface="Arial"/>
                <a:cs typeface="Arial"/>
              </a:rPr>
              <a:t>R</a:t>
            </a:r>
            <a:r>
              <a:rPr sz="800" spc="-105" dirty="0">
                <a:solidFill>
                  <a:srgbClr val="2A2D3F"/>
                </a:solidFill>
                <a:latin typeface="Arial"/>
                <a:cs typeface="Arial"/>
              </a:rPr>
              <a:t>ClHIA</a:t>
            </a:r>
            <a:r>
              <a:rPr sz="800" spc="-135" dirty="0">
                <a:solidFill>
                  <a:srgbClr val="2A2D3F"/>
                </a:solidFill>
                <a:latin typeface="Arial"/>
                <a:cs typeface="Arial"/>
              </a:rPr>
              <a:t>S</a:t>
            </a:r>
            <a:r>
              <a:rPr sz="800" spc="-50" dirty="0">
                <a:solidFill>
                  <a:srgbClr val="131621"/>
                </a:solidFill>
                <a:latin typeface="Arial"/>
                <a:cs typeface="Arial"/>
              </a:rPr>
              <a:t>E</a:t>
            </a:r>
            <a:r>
              <a:rPr sz="800" spc="-130" dirty="0">
                <a:solidFill>
                  <a:srgbClr val="131621"/>
                </a:solidFill>
                <a:latin typeface="Arial"/>
                <a:cs typeface="Arial"/>
              </a:rPr>
              <a:t> 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CONTRACT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-150" dirty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800" spc="15" dirty="0">
                <a:solidFill>
                  <a:srgbClr val="2A2D3F"/>
                </a:solidFill>
                <a:latin typeface="Arial"/>
                <a:cs typeface="Arial"/>
              </a:rPr>
              <a:t>fOR</a:t>
            </a:r>
            <a:r>
              <a:rPr sz="800" spc="-110" dirty="0">
                <a:solidFill>
                  <a:srgbClr val="2A2D3F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-20" dirty="0">
                <a:solidFill>
                  <a:srgbClr val="263F5B"/>
                </a:solidFill>
                <a:latin typeface="Times New Roman"/>
                <a:cs typeface="Times New Roman"/>
              </a:rPr>
              <a:t>H</a:t>
            </a:r>
            <a:r>
              <a:rPr sz="850" spc="-10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-12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SUPP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L</a:t>
            </a:r>
            <a:r>
              <a:rPr sz="800" spc="-75" dirty="0">
                <a:solidFill>
                  <a:srgbClr val="3D4656"/>
                </a:solidFill>
                <a:latin typeface="Arial"/>
                <a:cs typeface="Arial"/>
              </a:rPr>
              <a:t>"ii'</a:t>
            </a:r>
            <a:r>
              <a:rPr sz="800" spc="-8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9925" y="1459857"/>
            <a:ext cx="4225290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90" dirty="0">
                <a:solidFill>
                  <a:srgbClr val="DFA32D"/>
                </a:solidFill>
                <a:latin typeface="Arial"/>
                <a:cs typeface="Arial"/>
              </a:rPr>
              <a:t>I</a:t>
            </a:r>
            <a:r>
              <a:rPr sz="800" spc="-30" dirty="0">
                <a:solidFill>
                  <a:srgbClr val="131621"/>
                </a:solidFill>
                <a:latin typeface="Arial"/>
                <a:cs typeface="Arial"/>
              </a:rPr>
              <a:t>B</a:t>
            </a:r>
            <a:r>
              <a:rPr sz="800" spc="-45" dirty="0">
                <a:solidFill>
                  <a:srgbClr val="2A2D3F"/>
                </a:solidFill>
                <a:latin typeface="Arial"/>
                <a:cs typeface="Arial"/>
              </a:rPr>
              <a:t>ETW</a:t>
            </a:r>
            <a:r>
              <a:rPr sz="800" spc="-125" dirty="0">
                <a:solidFill>
                  <a:srgbClr val="2A2D3F"/>
                </a:solidFill>
                <a:latin typeface="Arial"/>
                <a:cs typeface="Arial"/>
              </a:rPr>
              <a:t>E</a:t>
            </a:r>
            <a:r>
              <a:rPr sz="800" spc="-20" dirty="0">
                <a:solidFill>
                  <a:srgbClr val="2A2D3F"/>
                </a:solidFill>
                <a:latin typeface="Arial"/>
                <a:cs typeface="Arial"/>
              </a:rPr>
              <a:t>E</a:t>
            </a:r>
            <a:r>
              <a:rPr sz="800" spc="-85" dirty="0">
                <a:solidFill>
                  <a:srgbClr val="2A2D3F"/>
                </a:solidFill>
                <a:latin typeface="Arial"/>
                <a:cs typeface="Arial"/>
              </a:rPr>
              <a:t>N</a:t>
            </a:r>
            <a:r>
              <a:rPr sz="800" spc="370" dirty="0">
                <a:solidFill>
                  <a:srgbClr val="315975"/>
                </a:solidFill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  <a:p>
            <a:pPr marL="283210" marR="6350">
              <a:lnSpc>
                <a:spcPct val="106400"/>
              </a:lnSpc>
              <a:spcBef>
                <a:spcPts val="10"/>
              </a:spcBef>
            </a:pPr>
            <a:r>
              <a:rPr sz="850" spc="-160" dirty="0">
                <a:solidFill>
                  <a:srgbClr val="4B5D6E"/>
                </a:solidFill>
                <a:latin typeface="Times New Roman"/>
                <a:cs typeface="Times New Roman"/>
              </a:rPr>
              <a:t>{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Stil</a:t>
            </a:r>
            <a:r>
              <a:rPr sz="850" spc="-20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80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1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nilllle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3D4656"/>
                </a:solidFill>
                <a:latin typeface="Arial"/>
                <a:cs typeface="Arial"/>
              </a:rPr>
              <a:t>of</a:t>
            </a:r>
            <a:r>
              <a:rPr sz="800" spc="-2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2A2D3F"/>
                </a:solidFill>
                <a:latin typeface="Times New Roman"/>
                <a:cs typeface="Times New Roman"/>
              </a:rPr>
              <a:t>O</a:t>
            </a:r>
            <a:r>
              <a:rPr sz="850" spc="-105" dirty="0">
                <a:solidFill>
                  <a:srgbClr val="2A2D3F"/>
                </a:solidFill>
                <a:latin typeface="Times New Roman"/>
                <a:cs typeface="Times New Roman"/>
              </a:rPr>
              <a:t>r</a:t>
            </a:r>
            <a:r>
              <a:rPr sz="850" spc="-15" dirty="0">
                <a:solidFill>
                  <a:srgbClr val="2A2D3F"/>
                </a:solidFill>
                <a:latin typeface="Times New Roman"/>
                <a:cs typeface="Times New Roman"/>
              </a:rPr>
              <a:t>ga.ni5ati</a:t>
            </a:r>
            <a:r>
              <a:rPr sz="850" spc="30" dirty="0">
                <a:solidFill>
                  <a:srgbClr val="2A2D3F"/>
                </a:solidFill>
                <a:latin typeface="Times New Roman"/>
                <a:cs typeface="Times New Roman"/>
              </a:rPr>
              <a:t>o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n)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4B5D6E"/>
                </a:solidFill>
                <a:latin typeface="Times New Roman"/>
                <a:cs typeface="Times New Roman"/>
              </a:rPr>
              <a:t>(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69707E"/>
                </a:solidFill>
                <a:latin typeface="Times New Roman"/>
                <a:cs typeface="Times New Roman"/>
              </a:rPr>
              <a:t>(</a:t>
            </a:r>
            <a:r>
              <a:rPr sz="850" spc="-65" dirty="0">
                <a:solidFill>
                  <a:srgbClr val="4B5D6E"/>
                </a:solidFill>
                <a:latin typeface="Times New Roman"/>
                <a:cs typeface="Times New Roman"/>
              </a:rPr>
              <a:t>ST</a:t>
            </a:r>
            <a:r>
              <a:rPr sz="850" spc="-140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-80" dirty="0">
                <a:solidFill>
                  <a:srgbClr val="2A2D3F"/>
                </a:solidFill>
                <a:latin typeface="Times New Roman"/>
                <a:cs typeface="Times New Roman"/>
              </a:rPr>
              <a:t>TE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00" spc="-45" dirty="0">
                <a:solidFill>
                  <a:srgbClr val="3D4656"/>
                </a:solidFill>
                <a:latin typeface="Times New Roman"/>
                <a:cs typeface="Times New Roman"/>
              </a:rPr>
              <a:t>l\Wvl.E</a:t>
            </a:r>
            <a:r>
              <a:rPr sz="800" spc="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263F5B"/>
                </a:solidFill>
                <a:latin typeface="Times New Roman"/>
                <a:cs typeface="Times New Roman"/>
              </a:rPr>
              <a:t>O</a:t>
            </a:r>
            <a:r>
              <a:rPr sz="850" spc="-40" dirty="0">
                <a:solidFill>
                  <a:srgbClr val="2A2D3F"/>
                </a:solidFill>
                <a:latin typeface="Times New Roman"/>
                <a:cs typeface="Times New Roman"/>
              </a:rPr>
              <a:t>F</a:t>
            </a:r>
            <a:r>
              <a:rPr sz="850" spc="-7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ORGAMS</a:t>
            </a:r>
            <a:r>
              <a:rPr sz="850" spc="-130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35" dirty="0">
                <a:solidFill>
                  <a:srgbClr val="4F7B79"/>
                </a:solidFill>
                <a:latin typeface="Times New Roman"/>
                <a:cs typeface="Times New Roman"/>
              </a:rPr>
              <a:t>T</a:t>
            </a:r>
            <a:r>
              <a:rPr sz="850" spc="-90" dirty="0">
                <a:solidFill>
                  <a:srgbClr val="4F7B79"/>
                </a:solidFill>
                <a:latin typeface="Times New Roman"/>
                <a:cs typeface="Times New Roman"/>
              </a:rPr>
              <a:t>I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ON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'</a:t>
            </a:r>
            <a:r>
              <a:rPr sz="850" spc="30" dirty="0">
                <a:solidFill>
                  <a:srgbClr val="4F7599"/>
                </a:solidFill>
                <a:latin typeface="Times New Roman"/>
                <a:cs typeface="Times New Roman"/>
              </a:rPr>
              <a:t>l</a:t>
            </a:r>
            <a:r>
              <a:rPr sz="850" spc="-110" dirty="0">
                <a:solidFill>
                  <a:srgbClr val="4F7599"/>
                </a:solidFill>
                <a:latin typeface="Times New Roman"/>
                <a:cs typeface="Times New Roman"/>
              </a:rPr>
              <a:t>"</a:t>
            </a:r>
            <a:r>
              <a:rPr sz="850" spc="-30" dirty="0">
                <a:solidFill>
                  <a:srgbClr val="4F7599"/>
                </a:solidFill>
                <a:latin typeface="Times New Roman"/>
                <a:cs typeface="Times New Roman"/>
              </a:rPr>
              <a:t>J</a:t>
            </a:r>
            <a:r>
              <a:rPr sz="850" spc="60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4F7599"/>
                </a:solidFill>
                <a:latin typeface="Times New Roman"/>
                <a:cs typeface="Times New Roman"/>
              </a:rPr>
              <a:t>I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20" dirty="0">
                <a:solidFill>
                  <a:srgbClr val="315975"/>
                </a:solidFill>
                <a:latin typeface="Times New Roman"/>
                <a:cs typeface="Times New Roman"/>
              </a:rPr>
              <a:t>f</a:t>
            </a:r>
            <a:r>
              <a:rPr sz="850" spc="2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Country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Off</a:t>
            </a:r>
            <a:r>
              <a:rPr sz="850" spc="-130" dirty="0">
                <a:solidFill>
                  <a:srgbClr val="3D4656"/>
                </a:solidFill>
                <a:latin typeface="Times New Roman"/>
                <a:cs typeface="Times New Roman"/>
              </a:rPr>
              <a:t>i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c</a:t>
            </a:r>
            <a:r>
              <a:rPr sz="850" spc="27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750" spc="75" dirty="0">
                <a:solidFill>
                  <a:srgbClr val="3D4656"/>
                </a:solidFill>
                <a:latin typeface="Arial"/>
                <a:cs typeface="Arial"/>
              </a:rPr>
              <a:t>if</a:t>
            </a:r>
            <a:r>
              <a:rPr sz="750" spc="-9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ap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p</a:t>
            </a:r>
            <a:r>
              <a:rPr sz="850" spc="-95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icable)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30" dirty="0">
                <a:solidFill>
                  <a:srgbClr val="3D4656"/>
                </a:solidFill>
                <a:latin typeface="Arial"/>
                <a:cs typeface="Arial"/>
              </a:rPr>
              <a:t>AND</a:t>
            </a:r>
            <a:endParaRPr sz="750">
              <a:latin typeface="Arial"/>
              <a:cs typeface="Arial"/>
            </a:endParaRPr>
          </a:p>
          <a:p>
            <a:pPr marL="283210">
              <a:lnSpc>
                <a:spcPct val="100000"/>
              </a:lnSpc>
              <a:spcBef>
                <a:spcPts val="85"/>
              </a:spcBef>
            </a:pPr>
            <a:r>
              <a:rPr sz="650" i="1" spc="-25" dirty="0">
                <a:solidFill>
                  <a:srgbClr val="4B5D6E"/>
                </a:solidFill>
                <a:latin typeface="Times New Roman"/>
                <a:cs typeface="Times New Roman"/>
              </a:rPr>
              <a:t>'Jl:f</a:t>
            </a:r>
            <a:r>
              <a:rPr sz="650" i="1" spc="4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Sup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p</a:t>
            </a:r>
            <a:r>
              <a:rPr sz="850" spc="-95" dirty="0">
                <a:solidFill>
                  <a:srgbClr val="79496E"/>
                </a:solidFill>
                <a:latin typeface="Times New Roman"/>
                <a:cs typeface="Times New Roman"/>
              </a:rPr>
              <a:t>l</a:t>
            </a:r>
            <a:r>
              <a:rPr sz="850" spc="10" dirty="0">
                <a:solidFill>
                  <a:srgbClr val="66858E"/>
                </a:solidFill>
                <a:latin typeface="Times New Roman"/>
                <a:cs typeface="Times New Roman"/>
              </a:rPr>
              <a:t>i</a:t>
            </a:r>
            <a:r>
              <a:rPr sz="850" spc="55" dirty="0">
                <a:solidFill>
                  <a:srgbClr val="2A2D3F"/>
                </a:solidFill>
                <a:latin typeface="Times New Roman"/>
                <a:cs typeface="Times New Roman"/>
              </a:rPr>
              <a:t>er</a:t>
            </a:r>
            <a:r>
              <a:rPr sz="850" spc="-5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10" dirty="0">
                <a:solidFill>
                  <a:srgbClr val="4B5D6E"/>
                </a:solidFill>
                <a:latin typeface="Times New Roman"/>
                <a:cs typeface="Times New Roman"/>
              </a:rPr>
              <a:t>IH</a:t>
            </a:r>
            <a:r>
              <a:rPr sz="850" spc="0" dirty="0">
                <a:solidFill>
                  <a:srgbClr val="4B5D6E"/>
                </a:solidFill>
                <a:latin typeface="Times New Roman"/>
                <a:cs typeface="Times New Roman"/>
              </a:rPr>
              <a:t>e</a:t>
            </a:r>
            <a:r>
              <a:rPr sz="850" spc="-35" dirty="0">
                <a:solidFill>
                  <a:srgbClr val="4D2D4B"/>
                </a:solidFill>
                <a:latin typeface="Times New Roman"/>
                <a:cs typeface="Times New Roman"/>
              </a:rPr>
              <a:t>r</a:t>
            </a:r>
            <a:r>
              <a:rPr sz="850" spc="-215" dirty="0">
                <a:solidFill>
                  <a:srgbClr val="D39028"/>
                </a:solidFill>
                <a:latin typeface="Times New Roman"/>
                <a:cs typeface="Times New Roman"/>
              </a:rPr>
              <a:t>·</a:t>
            </a:r>
            <a:r>
              <a:rPr sz="850" spc="40" dirty="0">
                <a:solidFill>
                  <a:srgbClr val="2A2D3F"/>
                </a:solidFill>
                <a:latin typeface="Times New Roman"/>
                <a:cs typeface="Times New Roman"/>
              </a:rPr>
              <a:t>eby</a:t>
            </a:r>
            <a:r>
              <a:rPr sz="850" spc="-114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known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2A2D3F"/>
                </a:solidFill>
                <a:latin typeface="Times New Roman"/>
                <a:cs typeface="Times New Roman"/>
              </a:rPr>
              <a:t>as</a:t>
            </a:r>
            <a:r>
              <a:rPr sz="850" spc="-9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3D4656"/>
                </a:solidFill>
                <a:latin typeface="Times New Roman"/>
                <a:cs typeface="Times New Roman"/>
              </a:rPr>
              <a:t>selle</a:t>
            </a:r>
            <a:r>
              <a:rPr sz="800" spc="-10" dirty="0">
                <a:solidFill>
                  <a:srgbClr val="3D4656"/>
                </a:solidFill>
                <a:latin typeface="Times New Roman"/>
                <a:cs typeface="Times New Roman"/>
              </a:rPr>
              <a:t>r</a:t>
            </a:r>
            <a:r>
              <a:rPr sz="800" spc="85" dirty="0">
                <a:solidFill>
                  <a:srgbClr val="69707E"/>
                </a:solidFill>
                <a:latin typeface="Times New Roman"/>
                <a:cs typeface="Times New Roman"/>
              </a:rPr>
              <a:t>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4518" y="2270977"/>
            <a:ext cx="1399382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1</a:t>
            </a:r>
            <a:r>
              <a:rPr sz="850" spc="200" dirty="0">
                <a:solidFill>
                  <a:srgbClr val="3D4656"/>
                </a:solidFill>
                <a:latin typeface="Times New Roman"/>
                <a:cs typeface="Times New Roman"/>
              </a:rPr>
              <a:t>.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2A2D3F"/>
                </a:solidFill>
                <a:latin typeface="Times New Roman"/>
                <a:cs typeface="Times New Roman"/>
              </a:rPr>
              <a:t>Goods</a:t>
            </a:r>
            <a:r>
              <a:rPr sz="800" spc="-3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30" dirty="0" smtClean="0">
                <a:solidFill>
                  <a:srgbClr val="3D4656"/>
                </a:solidFill>
                <a:latin typeface="Times New Roman"/>
                <a:cs typeface="Times New Roman"/>
              </a:rPr>
              <a:t>Purchased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0121" y="2408752"/>
            <a:ext cx="208279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85" dirty="0">
                <a:solidFill>
                  <a:srgbClr val="4B5D6E"/>
                </a:solidFill>
                <a:latin typeface="Times New Roman"/>
                <a:cs typeface="Times New Roman"/>
              </a:rPr>
              <a:t>1</a:t>
            </a:r>
            <a:r>
              <a:rPr sz="850" spc="395" dirty="0">
                <a:solidFill>
                  <a:srgbClr val="4B5D6E"/>
                </a:solidFill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5680" y="2408752"/>
            <a:ext cx="350774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solidFill>
                  <a:srgbClr val="4B5D6E"/>
                </a:solidFill>
                <a:latin typeface="Times New Roman"/>
                <a:cs typeface="Times New Roman"/>
              </a:rPr>
              <a:t>(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-180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-75" dirty="0">
                <a:solidFill>
                  <a:srgbClr val="4B5D6E"/>
                </a:solidFill>
                <a:latin typeface="Times New Roman"/>
                <a:cs typeface="Times New Roman"/>
              </a:rPr>
              <a:t>ATE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-45" dirty="0">
                <a:solidFill>
                  <a:srgbClr val="3D4656"/>
                </a:solidFill>
                <a:latin typeface="Times New Roman"/>
                <a:cs typeface="Times New Roman"/>
              </a:rPr>
              <a:t>l\Wvl.E</a:t>
            </a:r>
            <a:r>
              <a:rPr sz="800" spc="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ORGANliSATION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424682"/>
                </a:solidFill>
                <a:latin typeface="Times New Roman"/>
                <a:cs typeface="Times New Roman"/>
              </a:rPr>
              <a:t>)</a:t>
            </a:r>
            <a:r>
              <a:rPr sz="850" spc="30" dirty="0">
                <a:solidFill>
                  <a:srgbClr val="424682"/>
                </a:solidFill>
                <a:latin typeface="Times New Roman"/>
                <a:cs typeface="Times New Roman"/>
              </a:rPr>
              <a:t> </a:t>
            </a:r>
            <a:r>
              <a:rPr sz="750" spc="-50" dirty="0">
                <a:solidFill>
                  <a:srgbClr val="2A2D3F"/>
                </a:solidFill>
                <a:latin typeface="Arial"/>
                <a:cs typeface="Arial"/>
              </a:rPr>
              <a:t>a</a:t>
            </a:r>
            <a:r>
              <a:rPr sz="750" spc="-290" dirty="0">
                <a:solidFill>
                  <a:srgbClr val="2A2D3F"/>
                </a:solidFill>
                <a:latin typeface="Arial"/>
                <a:cs typeface="Arial"/>
              </a:rPr>
              <a:t>_</a:t>
            </a:r>
            <a:r>
              <a:rPr sz="750" spc="-185" dirty="0">
                <a:solidFill>
                  <a:srgbClr val="2A2D3F"/>
                </a:solidFill>
                <a:latin typeface="Arial"/>
                <a:cs typeface="Arial"/>
              </a:rPr>
              <a:t>1</a:t>
            </a:r>
            <a:r>
              <a:rPr sz="750" spc="-110" dirty="0">
                <a:solidFill>
                  <a:srgbClr val="2A2D3F"/>
                </a:solidFill>
                <a:latin typeface="Arial"/>
                <a:cs typeface="Arial"/>
              </a:rPr>
              <a:t>,</a:t>
            </a:r>
            <a:r>
              <a:rPr sz="750" spc="-65" dirty="0">
                <a:solidFill>
                  <a:srgbClr val="2A2D3F"/>
                </a:solidFill>
                <a:latin typeface="Arial"/>
                <a:cs typeface="Arial"/>
              </a:rPr>
              <a:t>7,fees</a:t>
            </a:r>
            <a:r>
              <a:rPr sz="750" spc="-30" dirty="0">
                <a:solidFill>
                  <a:srgbClr val="2A2D3F"/>
                </a:solidFill>
                <a:latin typeface="Arial"/>
                <a:cs typeface="Arial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IJJUrcha!Se,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and</a:t>
            </a:r>
            <a:r>
              <a:rPr sz="850" spc="-1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l</a:t>
            </a:r>
            <a:r>
              <a:rPr sz="850" spc="-60" dirty="0">
                <a:solidFill>
                  <a:srgbClr val="164977"/>
                </a:solidFill>
                <a:latin typeface="Times New Roman"/>
                <a:cs typeface="Times New Roman"/>
              </a:rPr>
              <a:t>l</a:t>
            </a:r>
            <a:r>
              <a:rPr sz="850" spc="75" dirty="0">
                <a:solidFill>
                  <a:srgbClr val="2A2D3F"/>
                </a:solidFill>
                <a:latin typeface="Times New Roman"/>
                <a:cs typeface="Times New Roman"/>
              </a:rPr>
              <a:t>er</a:t>
            </a:r>
            <a:r>
              <a:rPr sz="850" spc="-5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105" dirty="0">
                <a:solidFill>
                  <a:srgbClr val="2A2D3F"/>
                </a:solidFill>
                <a:latin typeface="Times New Roman"/>
                <a:cs typeface="Times New Roman"/>
              </a:rPr>
              <a:t>auees</a:t>
            </a:r>
            <a:r>
              <a:rPr sz="850" spc="-4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5528" y="2546529"/>
            <a:ext cx="104902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se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l</a:t>
            </a:r>
            <a:r>
              <a:rPr sz="850" spc="-130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250" dirty="0">
                <a:solidFill>
                  <a:srgbClr val="69707E"/>
                </a:solidFill>
                <a:latin typeface="Times New Roman"/>
                <a:cs typeface="Times New Roman"/>
              </a:rPr>
              <a:t>,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tihef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65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-90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olhingitem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0935" y="2684303"/>
            <a:ext cx="3961765" cy="817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 algn="just">
              <a:lnSpc>
                <a:spcPts val="1000"/>
              </a:lnSpc>
            </a:pP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1</a:t>
            </a:r>
            <a:r>
              <a:rPr sz="850" spc="350" dirty="0">
                <a:solidFill>
                  <a:srgbClr val="4B5D6E"/>
                </a:solidFill>
                <a:latin typeface="Times New Roman"/>
                <a:cs typeface="Times New Roman"/>
              </a:rPr>
              <a:t>2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        </a:t>
            </a:r>
            <a:r>
              <a:rPr sz="850" spc="-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20" dirty="0">
                <a:solidFill>
                  <a:srgbClr val="3D4656"/>
                </a:solidFill>
                <a:latin typeface="Times New Roman"/>
                <a:cs typeface="Times New Roman"/>
              </a:rPr>
              <a:t>\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/a1TC1nty: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120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-13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ye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110" dirty="0">
                <a:solidFill>
                  <a:srgbClr val="3D4656"/>
                </a:solidFill>
                <a:latin typeface="Times New Roman"/>
                <a:cs typeface="Times New Roman"/>
              </a:rPr>
              <a:t>r</a:t>
            </a:r>
            <a:endParaRPr sz="850" dirty="0">
              <a:latin typeface="Times New Roman"/>
              <a:cs typeface="Times New Roman"/>
            </a:endParaRPr>
          </a:p>
          <a:p>
            <a:pPr marL="21590" algn="just">
              <a:lnSpc>
                <a:spcPts val="1000"/>
              </a:lnSpc>
            </a:pPr>
            <a:r>
              <a:rPr sz="850" spc="-105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50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70" dirty="0">
                <a:solidFill>
                  <a:srgbClr val="2A2D3F"/>
                </a:solidFill>
                <a:latin typeface="Times New Roman"/>
                <a:cs typeface="Times New Roman"/>
              </a:rPr>
              <a:t>em</a:t>
            </a:r>
            <a:r>
              <a:rPr sz="850" spc="-2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00" spc="105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00" spc="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be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i="1" spc="75" dirty="0">
                <a:solidFill>
                  <a:srgbClr val="3D4656"/>
                </a:solidFill>
                <a:latin typeface="Arial"/>
                <a:cs typeface="Arial"/>
              </a:rPr>
              <a:t>of</a:t>
            </a:r>
            <a:r>
              <a:rPr sz="750" i="1" spc="2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i="1" spc="10" dirty="0">
                <a:solidFill>
                  <a:srgbClr val="3D4656"/>
                </a:solidFill>
                <a:latin typeface="Times New Roman"/>
                <a:cs typeface="Times New Roman"/>
              </a:rPr>
              <a:t>good</a:t>
            </a:r>
            <a:r>
              <a:rPr sz="850" i="1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i="1" spc="-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i="1" spc="65" dirty="0">
                <a:solidFill>
                  <a:srgbClr val="3D4656"/>
                </a:solidFill>
                <a:latin typeface="Arial"/>
                <a:cs typeface="Arial"/>
              </a:rPr>
              <a:t>qu</a:t>
            </a:r>
            <a:r>
              <a:rPr sz="800" i="1" spc="-100" dirty="0">
                <a:solidFill>
                  <a:srgbClr val="3D4656"/>
                </a:solidFill>
                <a:latin typeface="Arial"/>
                <a:cs typeface="Arial"/>
              </a:rPr>
              <a:t>a</a:t>
            </a:r>
            <a:r>
              <a:rPr sz="800" i="1" spc="30" dirty="0">
                <a:solidFill>
                  <a:srgbClr val="3D4656"/>
                </a:solidFill>
                <a:latin typeface="Arial"/>
                <a:cs typeface="Arial"/>
              </a:rPr>
              <a:t>lity</a:t>
            </a:r>
            <a:r>
              <a:rPr sz="800" i="1" spc="1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i="1" spc="55" dirty="0">
                <a:solidFill>
                  <a:srgbClr val="3D4656"/>
                </a:solidFill>
                <a:latin typeface="Arial"/>
                <a:cs typeface="Arial"/>
              </a:rPr>
              <a:t>and</a:t>
            </a:r>
            <a:r>
              <a:rPr sz="750" i="1" spc="2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i="1" spc="-55" dirty="0">
                <a:solidFill>
                  <a:srgbClr val="3D4656"/>
                </a:solidFill>
                <a:latin typeface="Arial"/>
                <a:cs typeface="Arial"/>
              </a:rPr>
              <a:t>CD11form</a:t>
            </a:r>
            <a:r>
              <a:rPr sz="750" i="1" spc="4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00" spc="125" dirty="0">
                <a:solidFill>
                  <a:srgbClr val="4B5D6E"/>
                </a:solidFill>
                <a:latin typeface="Arial"/>
                <a:cs typeface="Arial"/>
              </a:rPr>
              <a:t>to</a:t>
            </a:r>
            <a:r>
              <a:rPr sz="700" spc="-25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00" i="1" spc="30" dirty="0">
                <a:solidFill>
                  <a:srgbClr val="69707E"/>
                </a:solidFill>
                <a:latin typeface="Times New Roman"/>
                <a:cs typeface="Times New Roman"/>
              </a:rPr>
              <a:t>i</a:t>
            </a:r>
            <a:r>
              <a:rPr sz="800" i="1" spc="40" dirty="0">
                <a:solidFill>
                  <a:srgbClr val="3D4656"/>
                </a:solidFill>
                <a:latin typeface="Times New Roman"/>
                <a:cs typeface="Times New Roman"/>
              </a:rPr>
              <a:t>ndustry</a:t>
            </a:r>
            <a:r>
              <a:rPr sz="800" i="1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i="1" spc="45" dirty="0">
                <a:solidFill>
                  <a:srgbClr val="3D4656"/>
                </a:solidFill>
                <a:latin typeface="Arial"/>
                <a:cs typeface="Arial"/>
              </a:rPr>
              <a:t>standa</a:t>
            </a:r>
            <a:r>
              <a:rPr sz="750" i="1" spc="-25" dirty="0">
                <a:solidFill>
                  <a:srgbClr val="3D4656"/>
                </a:solidFill>
                <a:latin typeface="Arial"/>
                <a:cs typeface="Arial"/>
              </a:rPr>
              <a:t>r</a:t>
            </a:r>
            <a:r>
              <a:rPr sz="750" i="1" spc="70" dirty="0">
                <a:solidFill>
                  <a:srgbClr val="3D4656"/>
                </a:solidFill>
                <a:latin typeface="Arial"/>
                <a:cs typeface="Arial"/>
              </a:rPr>
              <a:t>ds</a:t>
            </a:r>
            <a:r>
              <a:rPr sz="750" i="1" spc="-2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i="1" spc="60" dirty="0">
                <a:solidFill>
                  <a:srgbClr val="3D4656"/>
                </a:solidFill>
                <a:latin typeface="Arial"/>
                <a:cs typeface="Arial"/>
              </a:rPr>
              <a:t>for</a:t>
            </a:r>
            <a:r>
              <a:rPr sz="750" i="1" spc="3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i="1" spc="-15" dirty="0">
                <a:solidFill>
                  <a:srgbClr val="4B5D6E"/>
                </a:solidFill>
                <a:latin typeface="Arial"/>
                <a:cs typeface="Arial"/>
              </a:rPr>
              <a:t>fik.e</a:t>
            </a:r>
            <a:r>
              <a:rPr sz="750" i="1" spc="-1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750" i="1" spc="50" dirty="0">
                <a:solidFill>
                  <a:srgbClr val="3D4656"/>
                </a:solidFill>
                <a:latin typeface="Arial"/>
                <a:cs typeface="Arial"/>
              </a:rPr>
              <a:t>it</a:t>
            </a:r>
            <a:r>
              <a:rPr sz="750" i="1" spc="5" dirty="0">
                <a:solidFill>
                  <a:srgbClr val="3D4656"/>
                </a:solidFill>
                <a:latin typeface="Arial"/>
                <a:cs typeface="Arial"/>
              </a:rPr>
              <a:t>e</a:t>
            </a:r>
            <a:r>
              <a:rPr sz="750" i="1" spc="30" dirty="0">
                <a:solidFill>
                  <a:srgbClr val="3D4656"/>
                </a:solidFill>
                <a:latin typeface="Arial"/>
                <a:cs typeface="Arial"/>
              </a:rPr>
              <a:t>m</a:t>
            </a:r>
            <a:r>
              <a:rPr sz="750" i="1" spc="50" dirty="0">
                <a:solidFill>
                  <a:srgbClr val="3D4656"/>
                </a:solidFill>
                <a:latin typeface="Arial"/>
                <a:cs typeface="Arial"/>
              </a:rPr>
              <a:t>s</a:t>
            </a:r>
            <a:r>
              <a:rPr sz="750" i="1" spc="114" dirty="0">
                <a:solidFill>
                  <a:srgbClr val="424682"/>
                </a:solidFill>
                <a:latin typeface="Arial"/>
                <a:cs typeface="Arial"/>
              </a:rPr>
              <a:t>.</a:t>
            </a:r>
            <a:r>
              <a:rPr sz="750" i="1" dirty="0">
                <a:solidFill>
                  <a:srgbClr val="424682"/>
                </a:solidFill>
                <a:latin typeface="Arial"/>
                <a:cs typeface="Arial"/>
              </a:rPr>
              <a:t> </a:t>
            </a:r>
            <a:r>
              <a:rPr sz="750" i="1" spc="15" dirty="0">
                <a:solidFill>
                  <a:srgbClr val="424682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69707E"/>
                </a:solidFill>
                <a:latin typeface="Times New Roman"/>
                <a:cs typeface="Times New Roman"/>
              </a:rPr>
              <a:t>(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STATE</a:t>
            </a:r>
            <a:endParaRPr sz="850" dirty="0">
              <a:latin typeface="Times New Roman"/>
              <a:cs typeface="Times New Roman"/>
            </a:endParaRPr>
          </a:p>
          <a:p>
            <a:pPr marL="12700" marR="6350" indent="8890" algn="just">
              <a:lnSpc>
                <a:spcPct val="106400"/>
              </a:lnSpc>
            </a:pP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1'Wv1E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ORGA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145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SATIO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5" dirty="0">
                <a:solidFill>
                  <a:srgbClr val="7B7B70"/>
                </a:solidFill>
                <a:latin typeface="Times New Roman"/>
                <a:cs typeface="Times New Roman"/>
              </a:rPr>
              <a:t>I</a:t>
            </a:r>
            <a:r>
              <a:rPr sz="850" spc="-70" dirty="0">
                <a:solidFill>
                  <a:srgbClr val="7B7B70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r</a:t>
            </a:r>
            <a:r>
              <a:rPr sz="850" spc="-85" dirty="0">
                <a:solidFill>
                  <a:srgbClr val="B88C34"/>
                </a:solidFill>
                <a:latin typeface="Times New Roman"/>
                <a:cs typeface="Times New Roman"/>
              </a:rPr>
              <a:t>'</a:t>
            </a:r>
            <a:r>
              <a:rPr sz="850" spc="-40" dirty="0">
                <a:solidFill>
                  <a:srgbClr val="3D4656"/>
                </a:solidFill>
                <a:latin typeface="Times New Roman"/>
                <a:cs typeface="Times New Roman"/>
              </a:rPr>
              <a:t>esE!f'.'es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95" dirty="0">
                <a:solidFill>
                  <a:srgbClr val="4B5D6E"/>
                </a:solidFill>
                <a:latin typeface="Times New Roman"/>
                <a:cs typeface="Times New Roman"/>
              </a:rPr>
              <a:t>h</a:t>
            </a:r>
            <a:r>
              <a:rPr sz="850" spc="16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-3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3D4656"/>
                </a:solidFill>
                <a:latin typeface="Arial"/>
                <a:cs typeface="Arial"/>
              </a:rPr>
              <a:t>r</a:t>
            </a:r>
            <a:r>
              <a:rPr sz="800" spc="-85" dirty="0">
                <a:solidFill>
                  <a:srgbClr val="3D4656"/>
                </a:solidFill>
                <a:latin typeface="Arial"/>
                <a:cs typeface="Arial"/>
              </a:rPr>
              <a:t>i</a:t>
            </a:r>
            <a:r>
              <a:rPr sz="800" spc="40" dirty="0">
                <a:solidFill>
                  <a:srgbClr val="3D4656"/>
                </a:solidFill>
                <a:latin typeface="Arial"/>
                <a:cs typeface="Arial"/>
              </a:rPr>
              <a:t>ght</a:t>
            </a:r>
            <a:r>
              <a:rPr sz="800" spc="-2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85" dirty="0">
                <a:solidFill>
                  <a:srgbClr val="263F5B"/>
                </a:solidFill>
                <a:latin typeface="Times New Roman"/>
                <a:cs typeface="Times New Roman"/>
              </a:rPr>
              <a:t>to</a:t>
            </a:r>
            <a:r>
              <a:rPr sz="850" spc="-35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r</a:t>
            </a:r>
            <a:r>
              <a:rPr sz="850" spc="-10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85" dirty="0">
                <a:solidFill>
                  <a:srgbClr val="4F7B79"/>
                </a:solidFill>
                <a:latin typeface="Times New Roman"/>
                <a:cs typeface="Times New Roman"/>
              </a:rPr>
              <a:t>j</a:t>
            </a:r>
            <a:r>
              <a:rPr sz="850" spc="20" dirty="0">
                <a:solidFill>
                  <a:srgbClr val="2A2D3F"/>
                </a:solidFill>
                <a:latin typeface="Times New Roman"/>
                <a:cs typeface="Times New Roman"/>
              </a:rPr>
              <a:t>ect</a:t>
            </a:r>
            <a:r>
              <a:rPr sz="850" spc="6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any</a:t>
            </a:r>
            <a:r>
              <a:rPr sz="850" spc="-1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Goods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 whidh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-55" dirty="0">
                <a:solidFill>
                  <a:srgbClr val="4B5D6E"/>
                </a:solidFill>
                <a:latin typeface="Times New Roman"/>
                <a:cs typeface="Times New Roman"/>
              </a:rPr>
              <a:t>!</a:t>
            </a:r>
            <a:r>
              <a:rPr sz="850" spc="-254" dirty="0">
                <a:solidFill>
                  <a:srgbClr val="4B5D6E"/>
                </a:solidFill>
                <a:latin typeface="Times New Roman"/>
                <a:cs typeface="Times New Roman"/>
              </a:rPr>
              <a:t>"</a:t>
            </a:r>
            <a:r>
              <a:rPr sz="850" spc="16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-7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d</a:t>
            </a:r>
            <a:r>
              <a:rPr sz="850" spc="15" dirty="0">
                <a:solidFill>
                  <a:srgbClr val="2A2D3F"/>
                </a:solidFill>
                <a:latin typeface="Times New Roman"/>
                <a:cs typeface="Times New Roman"/>
              </a:rPr>
              <a:t>efective</a:t>
            </a:r>
            <a:r>
              <a:rPr sz="850" spc="1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in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materi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20" dirty="0">
                <a:solidFill>
                  <a:srgbClr val="80365D"/>
                </a:solidFill>
                <a:latin typeface="Times New Roman"/>
                <a:cs typeface="Times New Roman"/>
              </a:rPr>
              <a:t>l</a:t>
            </a:r>
            <a:r>
              <a:rPr sz="850" spc="40" dirty="0">
                <a:solidFill>
                  <a:srgbClr val="80365D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or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3D4656"/>
                </a:solidFill>
                <a:latin typeface="Times New Roman"/>
                <a:cs typeface="Times New Roman"/>
              </a:rPr>
              <a:t>workmanshi</a:t>
            </a:r>
            <a:r>
              <a:rPr sz="800" spc="15" dirty="0">
                <a:solidFill>
                  <a:srgbClr val="3D4656"/>
                </a:solidFill>
                <a:latin typeface="Times New Roman"/>
                <a:cs typeface="Times New Roman"/>
              </a:rPr>
              <a:t>p</a:t>
            </a:r>
            <a:r>
              <a:rPr sz="800" spc="165" dirty="0">
                <a:solidFill>
                  <a:srgbClr val="3D4656"/>
                </a:solidFill>
                <a:latin typeface="Times New Roman"/>
                <a:cs typeface="Times New Roman"/>
              </a:rPr>
              <a:t>,</a:t>
            </a:r>
            <a:r>
              <a:rPr sz="800" spc="-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and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ma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y</a:t>
            </a:r>
            <a:r>
              <a:rPr sz="850" spc="90" dirty="0">
                <a:solidFill>
                  <a:srgbClr val="69707E"/>
                </a:solidFill>
                <a:latin typeface="Times New Roman"/>
                <a:cs typeface="Times New Roman"/>
              </a:rPr>
              <a:t>,</a:t>
            </a:r>
            <a:r>
              <a:rPr sz="850" spc="-15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49879E"/>
                </a:solidFill>
                <a:latin typeface="Times New Roman"/>
                <a:cs typeface="Times New Roman"/>
              </a:rPr>
              <a:t>i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55" dirty="0">
                <a:solidFill>
                  <a:srgbClr val="2A2D3F"/>
                </a:solidFill>
                <a:latin typeface="Times New Roman"/>
                <a:cs typeface="Times New Roman"/>
              </a:rPr>
              <a:t>d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cfition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120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0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ny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other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821F60"/>
                </a:solidFill>
                <a:latin typeface="Times New Roman"/>
                <a:cs typeface="Times New Roman"/>
              </a:rPr>
              <a:t>l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eg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65" dirty="0">
                <a:solidFill>
                  <a:srgbClr val="164977"/>
                </a:solidFill>
                <a:latin typeface="Times New Roman"/>
                <a:cs typeface="Times New Roman"/>
              </a:rPr>
              <a:t>l</a:t>
            </a:r>
            <a:r>
              <a:rPr sz="850" spc="45" dirty="0">
                <a:solidFill>
                  <a:srgbClr val="164977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remed2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145" dirty="0">
                <a:solidFill>
                  <a:srgbClr val="EBB644"/>
                </a:solidFill>
                <a:latin typeface="Times New Roman"/>
                <a:cs typeface="Times New Roman"/>
              </a:rPr>
              <a:t>.</a:t>
            </a:r>
            <a:r>
              <a:rPr sz="850" spc="185" dirty="0">
                <a:solidFill>
                  <a:srgbClr val="4F7599"/>
                </a:solidFill>
                <a:latin typeface="Times New Roman"/>
                <a:cs typeface="Times New Roman"/>
              </a:rPr>
              <a:t>,</a:t>
            </a:r>
            <a:r>
              <a:rPr sz="850" spc="55" dirty="0">
                <a:solidFill>
                  <a:srgbClr val="4B5D6E"/>
                </a:solidFill>
                <a:latin typeface="Times New Roman"/>
                <a:cs typeface="Times New Roman"/>
              </a:rPr>
              <a:t>ratum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sudh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Gooos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Se</a:t>
            </a:r>
            <a:r>
              <a:rPr sz="850" spc="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60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at 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95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10" dirty="0">
                <a:solidFill>
                  <a:srgbClr val="66858E"/>
                </a:solidFill>
                <a:latin typeface="Times New Roman"/>
                <a:cs typeface="Times New Roman"/>
              </a:rPr>
              <a:t>l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er</a:t>
            </a:r>
            <a:r>
              <a:rPr sz="850" spc="-5" dirty="0">
                <a:solidFill>
                  <a:srgbClr val="2A2D3F"/>
                </a:solidFill>
                <a:latin typeface="Times New Roman"/>
                <a:cs typeface="Times New Roman"/>
              </a:rPr>
              <a:t>'</a:t>
            </a:r>
            <a:r>
              <a:rPr sz="850" spc="125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eic;pense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4B5D6E"/>
                </a:solidFill>
                <a:latin typeface="Times New Roman"/>
                <a:cs typeface="Times New Roman"/>
              </a:rPr>
              <a:t>or</a:t>
            </a:r>
            <a:r>
              <a:rPr sz="850" spc="9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otherwise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cispase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3D4656"/>
                </a:solidFill>
                <a:latin typeface="Arial"/>
                <a:cs typeface="Arial"/>
              </a:rPr>
              <a:t>of</a:t>
            </a:r>
            <a:r>
              <a:rPr sz="800" spc="8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4B5D6E"/>
                </a:solidFill>
                <a:latin typeface="Times New Roman"/>
                <a:cs typeface="Times New Roman"/>
              </a:rPr>
              <a:t>sud!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Goods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4B5D6E"/>
                </a:solidFill>
                <a:latin typeface="Arial"/>
                <a:cs typeface="Arial"/>
              </a:rPr>
              <a:t>in</a:t>
            </a:r>
            <a:r>
              <a:rPr sz="800" spc="1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50" spc="100" dirty="0">
                <a:solidFill>
                  <a:srgbClr val="3D4656"/>
                </a:solidFill>
                <a:latin typeface="Times New Roman"/>
                <a:cs typeface="Times New Roman"/>
              </a:rPr>
              <a:t>a </a:t>
            </a:r>
            <a:r>
              <a:rPr sz="850" spc="55" dirty="0">
                <a:solidFill>
                  <a:srgbClr val="4B5D6E"/>
                </a:solidFill>
                <a:latin typeface="Times New Roman"/>
                <a:cs typeface="Times New Roman"/>
              </a:rPr>
              <a:t>mmmerc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50" spc="85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1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315975"/>
                </a:solidFill>
                <a:latin typeface="Times New Roman"/>
                <a:cs typeface="Times New Roman"/>
              </a:rPr>
              <a:t>ly</a:t>
            </a:r>
            <a:r>
              <a:rPr sz="850" spc="-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55" dirty="0">
                <a:solidFill>
                  <a:srgbClr val="4B5D6E"/>
                </a:solidFill>
                <a:latin typeface="Times New Roman"/>
                <a:cs typeface="Times New Roman"/>
              </a:rPr>
              <a:t>!</a:t>
            </a:r>
            <a:r>
              <a:rPr sz="850" spc="-254" dirty="0">
                <a:solidFill>
                  <a:srgbClr val="4B5D6E"/>
                </a:solidFill>
                <a:latin typeface="Times New Roman"/>
                <a:cs typeface="Times New Roman"/>
              </a:rPr>
              <a:t>"</a:t>
            </a:r>
            <a:r>
              <a:rPr sz="850" spc="30" dirty="0">
                <a:solidFill>
                  <a:srgbClr val="2A2D3F"/>
                </a:solidFill>
                <a:latin typeface="Times New Roman"/>
                <a:cs typeface="Times New Roman"/>
              </a:rPr>
              <a:t>easona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b</a:t>
            </a:r>
            <a:r>
              <a:rPr sz="850" spc="-60" dirty="0">
                <a:solidFill>
                  <a:srgbClr val="821F60"/>
                </a:solidFill>
                <a:latin typeface="Times New Roman"/>
                <a:cs typeface="Times New Roman"/>
              </a:rPr>
              <a:t>l</a:t>
            </a:r>
            <a:r>
              <a:rPr sz="850" spc="229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manne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r</a:t>
            </a:r>
            <a:r>
              <a:rPr sz="850" spc="365" dirty="0">
                <a:solidFill>
                  <a:srgbClr val="69707E"/>
                </a:solidFill>
                <a:latin typeface="Times New Roman"/>
                <a:cs typeface="Times New Roman"/>
              </a:rPr>
              <a:t>.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3944" y="1871427"/>
            <a:ext cx="4318635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750" i="1" spc="50" dirty="0" smtClean="0">
                <a:solidFill>
                  <a:srgbClr val="2A2D3F"/>
                </a:solidFill>
                <a:latin typeface="Arial"/>
                <a:cs typeface="Arial"/>
              </a:rPr>
              <a:t>7</a:t>
            </a:r>
            <a:r>
              <a:rPr sz="750" i="1" spc="280" dirty="0" smtClean="0">
                <a:solidFill>
                  <a:srgbClr val="1660A1"/>
                </a:solidFill>
                <a:latin typeface="Arial"/>
                <a:cs typeface="Arial"/>
              </a:rPr>
              <a:t>.</a:t>
            </a:r>
            <a:r>
              <a:rPr sz="750" i="1" spc="-125" dirty="0" smtClean="0">
                <a:solidFill>
                  <a:srgbClr val="1660A1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Dutie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,</a:t>
            </a:r>
            <a:r>
              <a:rPr sz="850" spc="-35" dirty="0">
                <a:solidFill>
                  <a:srgbClr val="85D4F2"/>
                </a:solidFill>
                <a:latin typeface="Times New Roman"/>
                <a:cs typeface="Times New Roman"/>
              </a:rPr>
              <a:t>.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axes.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 smtClean="0">
                <a:solidFill>
                  <a:srgbClr val="3D4656"/>
                </a:solidFill>
                <a:latin typeface="Times New Roman"/>
                <a:cs typeface="Times New Roman"/>
              </a:rPr>
              <a:t>Customs</a:t>
            </a:r>
            <a:endParaRPr sz="850" dirty="0">
              <a:latin typeface="Times New Roman"/>
              <a:cs typeface="Times New Roman"/>
            </a:endParaRPr>
          </a:p>
          <a:p>
            <a:pPr marL="292735" marR="6350" algn="just">
              <a:lnSpc>
                <a:spcPct val="101000"/>
              </a:lnSpc>
              <a:spcBef>
                <a:spcPts val="125"/>
              </a:spcBef>
            </a:pP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Seller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is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0" dirty="0" err="1" smtClean="0">
                <a:solidFill>
                  <a:srgbClr val="3D4656"/>
                </a:solidFill>
                <a:latin typeface="Times New Roman"/>
                <a:cs typeface="Times New Roman"/>
              </a:rPr>
              <a:t>r</a:t>
            </a:r>
            <a:r>
              <a:rPr sz="850" spc="5" dirty="0" err="1" smtClean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45" dirty="0" err="1" smtClean="0">
                <a:solidFill>
                  <a:srgbClr val="3D4656"/>
                </a:solidFill>
                <a:latin typeface="Times New Roman"/>
                <a:cs typeface="Times New Roman"/>
              </a:rPr>
              <a:t>spon</a:t>
            </a:r>
            <a:r>
              <a:rPr sz="850" spc="-75" dirty="0" err="1" smtClean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10" dirty="0" err="1" smtClean="0">
                <a:solidFill>
                  <a:srgbClr val="69707E"/>
                </a:solidFill>
                <a:latin typeface="Times New Roman"/>
                <a:cs typeface="Times New Roman"/>
              </a:rPr>
              <a:t>i</a:t>
            </a:r>
            <a:r>
              <a:rPr sz="850" spc="80" dirty="0" err="1" smtClean="0">
                <a:solidFill>
                  <a:srgbClr val="263F5B"/>
                </a:solidFill>
                <a:latin typeface="Times New Roman"/>
                <a:cs typeface="Times New Roman"/>
              </a:rPr>
              <a:t>b</a:t>
            </a:r>
            <a:r>
              <a:rPr sz="850" spc="-60" dirty="0" err="1" smtClean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200" dirty="0" err="1" smtClean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35" dirty="0" err="1" smtClean="0">
                <a:solidFill>
                  <a:srgbClr val="3D4656"/>
                </a:solidFill>
                <a:latin typeface="Times New Roman"/>
                <a:cs typeface="Times New Roman"/>
              </a:rPr>
              <a:t>fo</a:t>
            </a:r>
            <a:r>
              <a:rPr lang="en-US" sz="850" spc="35" dirty="0" err="1" smtClean="0">
                <a:solidFill>
                  <a:srgbClr val="3D4656"/>
                </a:solidFill>
                <a:latin typeface="Times New Roman"/>
                <a:cs typeface="Times New Roman"/>
              </a:rPr>
              <a:t>r</a:t>
            </a:r>
            <a:r>
              <a:rPr lang="en-US" sz="850" spc="35" dirty="0" smtClean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25" dirty="0" smtClean="0">
                <a:solidFill>
                  <a:srgbClr val="263F5B"/>
                </a:solidFill>
                <a:latin typeface="Times New Roman"/>
                <a:cs typeface="Times New Roman"/>
              </a:rPr>
              <a:t>a</a:t>
            </a:r>
            <a:r>
              <a:rPr sz="850" spc="-80" dirty="0" smtClean="0">
                <a:solidFill>
                  <a:srgbClr val="4B5D6E"/>
                </a:solidFill>
                <a:latin typeface="Times New Roman"/>
                <a:cs typeface="Times New Roman"/>
              </a:rPr>
              <a:t>ll</a:t>
            </a:r>
            <a:r>
              <a:rPr sz="850" spc="55" dirty="0" smtClean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40" dirty="0">
                <a:solidFill>
                  <a:srgbClr val="2A2D3F"/>
                </a:solidFill>
                <a:latin typeface="Times New Roman"/>
                <a:cs typeface="Times New Roman"/>
              </a:rPr>
              <a:t>ap,pl</a:t>
            </a:r>
            <a:r>
              <a:rPr sz="850" spc="50" dirty="0">
                <a:solidFill>
                  <a:srgbClr val="4F7599"/>
                </a:solidFill>
                <a:latin typeface="Times New Roman"/>
                <a:cs typeface="Times New Roman"/>
              </a:rPr>
              <a:t>i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ca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b</a:t>
            </a:r>
            <a:r>
              <a:rPr sz="850" spc="-60" dirty="0">
                <a:solidFill>
                  <a:srgbClr val="79496E"/>
                </a:solidFill>
                <a:latin typeface="Times New Roman"/>
                <a:cs typeface="Times New Roman"/>
              </a:rPr>
              <a:t>l</a:t>
            </a:r>
            <a:r>
              <a:rPr sz="850" spc="16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-10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2A2D3F"/>
                </a:solidFill>
                <a:latin typeface="Times New Roman"/>
                <a:cs typeface="Times New Roman"/>
              </a:rPr>
              <a:t>sate</a:t>
            </a:r>
            <a:r>
              <a:rPr sz="850" spc="-85" dirty="0">
                <a:solidFill>
                  <a:srgbClr val="2A2D3F"/>
                </a:solidFill>
                <a:latin typeface="Times New Roman"/>
                <a:cs typeface="Times New Roman"/>
              </a:rPr>
              <a:t>s</a:t>
            </a:r>
            <a:r>
              <a:rPr sz="850" spc="290" dirty="0">
                <a:solidFill>
                  <a:srgbClr val="4B5D6E"/>
                </a:solidFill>
                <a:latin typeface="Times New Roman"/>
                <a:cs typeface="Times New Roman"/>
              </a:rPr>
              <a:t>,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export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and</a:t>
            </a:r>
            <a:r>
              <a:rPr sz="850" spc="-1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9879E"/>
                </a:solidFill>
                <a:latin typeface="Times New Roman"/>
                <a:cs typeface="Times New Roman"/>
              </a:rPr>
              <a:t>i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mport 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dut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i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16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1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nd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ta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x</a:t>
            </a:r>
            <a:r>
              <a:rPr sz="850" spc="12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275" dirty="0">
                <a:solidFill>
                  <a:srgbClr val="3D4656"/>
                </a:solidFill>
                <a:latin typeface="Times New Roman"/>
                <a:cs typeface="Times New Roman"/>
              </a:rPr>
              <a:t>, 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wh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20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70" dirty="0">
                <a:solidFill>
                  <a:srgbClr val="315975"/>
                </a:solidFill>
                <a:latin typeface="Times New Roman"/>
                <a:cs typeface="Times New Roman"/>
              </a:rPr>
              <a:t>h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9879E"/>
                </a:solidFill>
                <a:latin typeface="Times New Roman"/>
                <a:cs typeface="Times New Roman"/>
              </a:rPr>
              <a:t>i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50" spc="-1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c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ol.Dtry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origin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i="1" spc="40" dirty="0">
                <a:solidFill>
                  <a:srgbClr val="3D4656"/>
                </a:solidFill>
                <a:latin typeface="Arial"/>
                <a:cs typeface="Arial"/>
              </a:rPr>
              <a:t>ar</a:t>
            </a:r>
            <a:r>
              <a:rPr sz="750" i="1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i="1" spc="10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any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transit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c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u</a:t>
            </a:r>
            <a:r>
              <a:rPr sz="850" spc="40" dirty="0">
                <a:solidFill>
                  <a:srgbClr val="315975"/>
                </a:solidFill>
                <a:latin typeface="Times New Roman"/>
                <a:cs typeface="Times New Roman"/>
              </a:rPr>
              <a:t>ntr</a:t>
            </a:r>
            <a:r>
              <a:rPr sz="850" spc="-10" dirty="0">
                <a:solidFill>
                  <a:srgbClr val="315975"/>
                </a:solidFill>
                <a:latin typeface="Times New Roman"/>
                <a:cs typeface="Times New Roman"/>
              </a:rPr>
              <a:t>y</a:t>
            </a:r>
            <a:r>
              <a:rPr sz="850" spc="155" dirty="0">
                <a:solidFill>
                  <a:srgbClr val="7B7B70"/>
                </a:solidFill>
                <a:latin typeface="Times New Roman"/>
                <a:cs typeface="Times New Roman"/>
              </a:rPr>
              <a:t>,</a:t>
            </a:r>
            <a:r>
              <a:rPr sz="850" spc="-75" dirty="0">
                <a:solidFill>
                  <a:srgbClr val="7B7B70"/>
                </a:solidFill>
                <a:latin typeface="Times New Roman"/>
                <a:cs typeface="Times New Roman"/>
              </a:rPr>
              <a:t> </a:t>
            </a:r>
            <a:r>
              <a:rPr sz="850" spc="60" dirty="0">
                <a:solidFill>
                  <a:srgbClr val="263F5B"/>
                </a:solidFill>
                <a:latin typeface="Times New Roman"/>
                <a:cs typeface="Times New Roman"/>
              </a:rPr>
              <a:t>a</a:t>
            </a:r>
            <a:r>
              <a:rPr sz="850" spc="75" dirty="0">
                <a:solidFill>
                  <a:srgbClr val="263F5B"/>
                </a:solidFill>
                <a:latin typeface="Times New Roman"/>
                <a:cs typeface="Times New Roman"/>
              </a:rPr>
              <a:t>n</a:t>
            </a:r>
            <a:r>
              <a:rPr sz="850" spc="65" dirty="0">
                <a:solidFill>
                  <a:srgbClr val="315975"/>
                </a:solidFill>
                <a:latin typeface="Times New Roman"/>
                <a:cs typeface="Times New Roman"/>
              </a:rPr>
              <a:t>d</a:t>
            </a:r>
            <a:r>
              <a:rPr sz="850" spc="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ensurin,g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3D4656"/>
                </a:solidFill>
                <a:latin typeface="Arial"/>
                <a:cs typeface="Arial"/>
              </a:rPr>
              <a:t>that</a:t>
            </a:r>
            <a:r>
              <a:rPr sz="80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-13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80" dirty="0">
                <a:solidFill>
                  <a:srgbClr val="424682"/>
                </a:solidFill>
                <a:latin typeface="Times New Roman"/>
                <a:cs typeface="Times New Roman"/>
              </a:rPr>
              <a:t>ll</a:t>
            </a:r>
            <a:r>
              <a:rPr sz="850" spc="55" dirty="0">
                <a:solidFill>
                  <a:srgbClr val="424682"/>
                </a:solidFill>
                <a:latin typeface="Times New Roman"/>
                <a:cs typeface="Times New Roman"/>
              </a:rPr>
              <a:t> </a:t>
            </a:r>
            <a:r>
              <a:rPr sz="850" spc="91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essary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-125" dirty="0">
                <a:solidFill>
                  <a:srgbClr val="424682"/>
                </a:solidFill>
                <a:latin typeface="Times New Roman"/>
                <a:cs typeface="Times New Roman"/>
              </a:rPr>
              <a:t>i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cens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20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dirty="0">
                <a:solidFill>
                  <a:srgbClr val="4D2D4B"/>
                </a:solidFill>
                <a:latin typeface="Times New Roman"/>
                <a:cs typeface="Times New Roman"/>
              </a:rPr>
              <a:t>r</a:t>
            </a:r>
            <a:r>
              <a:rPr sz="850" spc="5" dirty="0">
                <a:solidFill>
                  <a:srgbClr val="4D2D4B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customs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cl</a:t>
            </a:r>
            <a:r>
              <a:rPr sz="850" spc="-114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arance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dirty="0">
                <a:solidFill>
                  <a:srgbClr val="5D97BC"/>
                </a:solidFill>
                <a:latin typeface="Times New Roman"/>
                <a:cs typeface="Times New Roman"/>
              </a:rPr>
              <a:t>.</a:t>
            </a:r>
            <a:r>
              <a:rPr sz="850" spc="-2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95" dirty="0">
                <a:solidFill>
                  <a:srgbClr val="263F5B"/>
                </a:solidFill>
                <a:latin typeface="Times New Roman"/>
                <a:cs typeface="Times New Roman"/>
              </a:rPr>
              <a:t>re</a:t>
            </a:r>
            <a:r>
              <a:rPr sz="850" spc="-25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3D4656"/>
                </a:solidFill>
                <a:latin typeface="Times New Roman"/>
                <a:cs typeface="Times New Roman"/>
              </a:rPr>
              <a:t>obt</a:t>
            </a:r>
            <a:r>
              <a:rPr sz="800" spc="30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00" spc="25" dirty="0">
                <a:solidFill>
                  <a:srgbClr val="4F7599"/>
                </a:solidFill>
                <a:latin typeface="Times New Roman"/>
                <a:cs typeface="Times New Roman"/>
              </a:rPr>
              <a:t>i</a:t>
            </a:r>
            <a:r>
              <a:rPr sz="800" spc="50" dirty="0">
                <a:solidFill>
                  <a:srgbClr val="3D4656"/>
                </a:solidFill>
                <a:latin typeface="Times New Roman"/>
                <a:cs typeface="Times New Roman"/>
              </a:rPr>
              <a:t>ne</a:t>
            </a:r>
            <a:r>
              <a:rPr sz="800" spc="40" dirty="0">
                <a:solidFill>
                  <a:srgbClr val="3D4656"/>
                </a:solidFill>
                <a:latin typeface="Times New Roman"/>
                <a:cs typeface="Times New Roman"/>
              </a:rPr>
              <a:t>d</a:t>
            </a:r>
            <a:r>
              <a:rPr sz="800" spc="380" dirty="0">
                <a:solidFill>
                  <a:srgbClr val="7B7B70"/>
                </a:solidFill>
                <a:latin typeface="Times New Roman"/>
                <a:cs typeface="Times New Roman"/>
              </a:rPr>
              <a:t>.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3944" y="2547481"/>
            <a:ext cx="746760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 marR="6350" indent="-280670">
              <a:lnSpc>
                <a:spcPct val="109900"/>
              </a:lnSpc>
            </a:pPr>
            <a:r>
              <a:rPr sz="850" spc="75" dirty="0">
                <a:solidFill>
                  <a:srgbClr val="2A2D3F"/>
                </a:solidFill>
                <a:latin typeface="Times New Roman"/>
                <a:cs typeface="Times New Roman"/>
              </a:rPr>
              <a:t>8</a:t>
            </a:r>
            <a:r>
              <a:rPr sz="850" spc="280" dirty="0">
                <a:solidFill>
                  <a:srgbClr val="315975"/>
                </a:solidFill>
                <a:latin typeface="Times New Roman"/>
                <a:cs typeface="Times New Roman"/>
              </a:rPr>
              <a:t>.</a:t>
            </a:r>
            <a:r>
              <a:rPr sz="850" spc="-13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263F5B"/>
                </a:solidFill>
                <a:latin typeface="Times New Roman"/>
                <a:cs typeface="Times New Roman"/>
              </a:rPr>
              <a:t>Terminati</a:t>
            </a:r>
            <a:r>
              <a:rPr sz="850" spc="10" dirty="0">
                <a:solidFill>
                  <a:srgbClr val="263F5B"/>
                </a:solidFill>
                <a:latin typeface="Times New Roman"/>
                <a:cs typeface="Times New Roman"/>
              </a:rPr>
              <a:t>o</a:t>
            </a:r>
            <a:r>
              <a:rPr sz="850" spc="45" dirty="0">
                <a:solidFill>
                  <a:srgbClr val="2A2D3F"/>
                </a:solidFill>
                <a:latin typeface="Times New Roman"/>
                <a:cs typeface="Times New Roman"/>
              </a:rPr>
              <a:t>n</a:t>
            </a:r>
            <a:r>
              <a:rPr sz="850" spc="2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8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.1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93478" y="2702674"/>
            <a:ext cx="3575685" cy="165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850" spc="-35" dirty="0">
                <a:solidFill>
                  <a:srgbClr val="69707E"/>
                </a:solidFill>
                <a:latin typeface="Times New Roman"/>
                <a:cs typeface="Times New Roman"/>
              </a:rPr>
              <a:t>(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125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ATE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NAfvtE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OF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125" dirty="0">
                <a:solidFill>
                  <a:srgbClr val="3D4656"/>
                </a:solidFill>
                <a:latin typeface="Times New Roman"/>
                <a:cs typeface="Times New Roman"/>
              </a:rPr>
              <a:t>R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GANlSA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105" dirty="0">
                <a:solidFill>
                  <a:srgbClr val="644F8C"/>
                </a:solidFill>
                <a:latin typeface="Times New Roman"/>
                <a:cs typeface="Times New Roman"/>
              </a:rPr>
              <a:t>I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-1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-70" dirty="0">
                <a:solidFill>
                  <a:srgbClr val="4F7599"/>
                </a:solidFill>
                <a:latin typeface="Times New Roman"/>
                <a:cs typeface="Times New Roman"/>
              </a:rPr>
              <a:t>)</a:t>
            </a:r>
            <a:r>
              <a:rPr sz="850" spc="35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130" dirty="0">
                <a:solidFill>
                  <a:srgbClr val="315975"/>
                </a:solidFill>
                <a:latin typeface="Times New Roman"/>
                <a:cs typeface="Times New Roman"/>
              </a:rPr>
              <a:t>m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ay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ermina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 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20" dirty="0">
                <a:solidFill>
                  <a:srgbClr val="315975"/>
                </a:solidFill>
                <a:latin typeface="Times New Roman"/>
                <a:cs typeface="Times New Roman"/>
              </a:rPr>
              <a:t>h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is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315975"/>
                </a:solidFill>
                <a:latin typeface="Times New Roman"/>
                <a:cs typeface="Times New Roman"/>
              </a:rPr>
              <a:t>C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o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tract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20" dirty="0">
                <a:solidFill>
                  <a:srgbClr val="263F5B"/>
                </a:solidFill>
                <a:latin typeface="Times New Roman"/>
                <a:cs typeface="Times New Roman"/>
              </a:rPr>
              <a:t>at</a:t>
            </a:r>
            <a:r>
              <a:rPr sz="850" spc="-25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3D4656"/>
                </a:solidFill>
                <a:latin typeface="Arial"/>
                <a:cs typeface="Arial"/>
              </a:rPr>
              <a:t>any</a:t>
            </a:r>
            <a:r>
              <a:rPr sz="800" spc="5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time</a:t>
            </a:r>
            <a:endParaRPr sz="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6400"/>
              </a:lnSpc>
            </a:pP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:Should  </a:t>
            </a:r>
            <a:r>
              <a:rPr sz="850" spc="-10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95" dirty="0">
                <a:solidFill>
                  <a:srgbClr val="3D4656"/>
                </a:solidFill>
                <a:latin typeface="Times New Roman"/>
                <a:cs typeface="Times New Roman"/>
              </a:rPr>
              <a:t>the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nticipat</a:t>
            </a:r>
            <a:r>
              <a:rPr sz="850" spc="55" dirty="0">
                <a:solidFill>
                  <a:srgbClr val="4B5D6E"/>
                </a:solidFill>
                <a:latin typeface="Times New Roman"/>
                <a:cs typeface="Times New Roman"/>
              </a:rPr>
              <a:t>e</a:t>
            </a:r>
            <a:r>
              <a:rPr sz="850" spc="105" dirty="0">
                <a:solidFill>
                  <a:srgbClr val="315975"/>
                </a:solidFill>
                <a:latin typeface="Times New Roman"/>
                <a:cs typeface="Times New Roman"/>
              </a:rPr>
              <a:t>d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funding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</a:t>
            </a:r>
            <a:r>
              <a:rPr sz="850" spc="-10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for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this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25" dirty="0">
                <a:solidFill>
                  <a:srgbClr val="3D4656"/>
                </a:solidFill>
                <a:latin typeface="Arial"/>
                <a:cs typeface="Arial"/>
              </a:rPr>
              <a:t>project</a:t>
            </a:r>
            <a:r>
              <a:rPr sz="80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7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from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</a:t>
            </a:r>
            <a:r>
              <a:rPr sz="850" spc="-7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79496E"/>
                </a:solidFill>
                <a:latin typeface="Times New Roman"/>
                <a:cs typeface="Times New Roman"/>
              </a:rPr>
              <a:t>i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t5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dooor(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20" dirty="0">
                <a:solidFill>
                  <a:srgbClr val="4F7599"/>
                </a:solidFill>
                <a:latin typeface="Times New Roman"/>
                <a:cs typeface="Times New Roman"/>
              </a:rPr>
              <a:t>)</a:t>
            </a:r>
            <a:r>
              <a:rPr sz="850" dirty="0">
                <a:solidFill>
                  <a:srgbClr val="4F7599"/>
                </a:solidFill>
                <a:latin typeface="Times New Roman"/>
                <a:cs typeface="Times New Roman"/>
              </a:rPr>
              <a:t>  </a:t>
            </a:r>
            <a:r>
              <a:rPr sz="850" spc="-80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3D4656"/>
                </a:solidFill>
                <a:latin typeface="Times New Roman"/>
                <a:cs typeface="Times New Roman"/>
              </a:rPr>
              <a:t>be</a:t>
            </a:r>
            <a:r>
              <a:rPr sz="800" spc="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2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dirty="0">
                <a:solidFill>
                  <a:srgbClr val="69707E"/>
                </a:solidFill>
                <a:latin typeface="Times New Roman"/>
                <a:cs typeface="Times New Roman"/>
              </a:rPr>
              <a:t>l</a:t>
            </a:r>
            <a:r>
              <a:rPr sz="850" spc="-40" dirty="0">
                <a:solidFill>
                  <a:srgbClr val="69707E"/>
                </a:solidFill>
                <a:latin typeface="Times New Roman"/>
                <a:cs typeface="Times New Roman"/>
              </a:rPr>
              <a:t>i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m</a:t>
            </a:r>
            <a:r>
              <a:rPr sz="850" spc="-95" dirty="0">
                <a:solidFill>
                  <a:srgbClr val="80365D"/>
                </a:solidFill>
                <a:latin typeface="Times New Roman"/>
                <a:cs typeface="Times New Roman"/>
              </a:rPr>
              <a:t>i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nated,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i="1" spc="40" dirty="0">
                <a:solidFill>
                  <a:srgbClr val="263F5B"/>
                </a:solidFill>
                <a:latin typeface="Arial"/>
                <a:cs typeface="Arial"/>
              </a:rPr>
              <a:t>ar</a:t>
            </a:r>
            <a:r>
              <a:rPr sz="750" i="1" dirty="0">
                <a:solidFill>
                  <a:srgbClr val="263F5B"/>
                </a:solidFill>
                <a:latin typeface="Arial"/>
                <a:cs typeface="Arial"/>
              </a:rPr>
              <a:t> </a:t>
            </a:r>
            <a:r>
              <a:rPr sz="750" i="1" spc="-80" dirty="0">
                <a:solidFill>
                  <a:srgbClr val="263F5B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4B5D6E"/>
                </a:solidFill>
                <a:latin typeface="Times New Roman"/>
                <a:cs typeface="Times New Roman"/>
              </a:rPr>
              <a:t>for</a:t>
            </a:r>
            <a:r>
              <a:rPr sz="850" spc="6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ny </a:t>
            </a:r>
            <a:r>
              <a:rPr sz="850" spc="-9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tihe..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 reaso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114" dirty="0">
                <a:solidFill>
                  <a:srgbClr val="857299"/>
                </a:solidFill>
                <a:latin typeface="Times New Roman"/>
                <a:cs typeface="Times New Roman"/>
              </a:rPr>
              <a:t>.</a:t>
            </a:r>
            <a:r>
              <a:rPr sz="850" dirty="0">
                <a:solidFill>
                  <a:srgbClr val="857299"/>
                </a:solidFill>
                <a:latin typeface="Times New Roman"/>
                <a:cs typeface="Times New Roman"/>
              </a:rPr>
              <a:t>  </a:t>
            </a:r>
            <a:r>
              <a:rPr sz="850" spc="-105" dirty="0">
                <a:solidFill>
                  <a:srgbClr val="857299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4F7B79"/>
                </a:solidFill>
                <a:latin typeface="Times New Roman"/>
                <a:cs typeface="Times New Roman"/>
              </a:rPr>
              <a:t>I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3D4656"/>
                </a:solidFill>
                <a:latin typeface="Arial"/>
                <a:cs typeface="Arial"/>
              </a:rPr>
              <a:t>the</a:t>
            </a:r>
            <a:r>
              <a:rPr sz="80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-11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00" spc="100" dirty="0">
                <a:solidFill>
                  <a:srgbClr val="3D4656"/>
                </a:solidFill>
                <a:latin typeface="Arial"/>
                <a:cs typeface="Arial"/>
              </a:rPr>
              <a:t>!!Wiit</a:t>
            </a:r>
            <a:r>
              <a:rPr sz="700" spc="3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sudr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tE!f"minati</a:t>
            </a:r>
            <a:r>
              <a:rPr sz="850" spc="-114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25" dirty="0">
                <a:solidFill>
                  <a:srgbClr val="315975"/>
                </a:solidFill>
                <a:latin typeface="Times New Roman"/>
                <a:cs typeface="Times New Roman"/>
              </a:rPr>
              <a:t>a</a:t>
            </a:r>
            <a:r>
              <a:rPr sz="850" spc="-7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215" dirty="0">
                <a:solidFill>
                  <a:srgbClr val="66858E"/>
                </a:solidFill>
                <a:latin typeface="Times New Roman"/>
                <a:cs typeface="Times New Roman"/>
              </a:rPr>
              <a:t>, 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80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-70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will</a:t>
            </a:r>
            <a:r>
              <a:rPr sz="850" spc="7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80" dirty="0">
                <a:solidFill>
                  <a:srgbClr val="3D4656"/>
                </a:solidFill>
                <a:latin typeface="Arial"/>
                <a:cs typeface="Arial"/>
              </a:rPr>
              <a:t>be</a:t>
            </a:r>
            <a:r>
              <a:rPr sz="800" spc="-9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-60" dirty="0">
                <a:solidFill>
                  <a:srgbClr val="4B5D6E"/>
                </a:solidFill>
                <a:latin typeface="Times New Roman"/>
                <a:cs typeface="Times New Roman"/>
              </a:rPr>
              <a:t>IPiiid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2A2D3F"/>
                </a:solidFill>
                <a:latin typeface="Times New Roman"/>
                <a:cs typeface="Times New Roman"/>
              </a:rPr>
              <a:t>accor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d</a:t>
            </a:r>
            <a:r>
              <a:rPr sz="850" spc="-60" dirty="0">
                <a:solidFill>
                  <a:srgbClr val="79496E"/>
                </a:solidFill>
                <a:latin typeface="Times New Roman"/>
                <a:cs typeface="Times New Roman"/>
              </a:rPr>
              <a:t>i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11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g</a:t>
            </a:r>
            <a:r>
              <a:rPr sz="850" spc="140" dirty="0">
                <a:solidFill>
                  <a:srgbClr val="4B5D6E"/>
                </a:solidFill>
                <a:latin typeface="Times New Roman"/>
                <a:cs typeface="Times New Roman"/>
              </a:rPr>
              <a:t>to</a:t>
            </a:r>
            <a:r>
              <a:rPr sz="850" spc="-4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3D4656"/>
                </a:solidFill>
                <a:latin typeface="Arial"/>
                <a:cs typeface="Arial"/>
              </a:rPr>
              <a:t>the</a:t>
            </a:r>
            <a:r>
              <a:rPr sz="800" spc="4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payment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00" spc="125" dirty="0">
                <a:solidFill>
                  <a:srgbClr val="315975"/>
                </a:solidFill>
                <a:latin typeface="Arial"/>
                <a:cs typeface="Arial"/>
              </a:rPr>
              <a:t>t</a:t>
            </a:r>
            <a:r>
              <a:rPr sz="700" spc="-5" dirty="0">
                <a:solidFill>
                  <a:srgbClr val="3D4656"/>
                </a:solidFill>
                <a:latin typeface="Arial"/>
                <a:cs typeface="Arial"/>
              </a:rPr>
              <a:t>E!lilllS</a:t>
            </a:r>
            <a:r>
              <a:rPr sz="700" spc="-3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spec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i</a:t>
            </a:r>
            <a:r>
              <a:rPr sz="850" spc="-5" dirty="0">
                <a:solidFill>
                  <a:srgbClr val="315975"/>
                </a:solidFill>
                <a:latin typeface="Times New Roman"/>
                <a:cs typeface="Times New Roman"/>
              </a:rPr>
              <a:t>f</a:t>
            </a:r>
            <a:r>
              <a:rPr sz="850" spc="-15" dirty="0">
                <a:solidFill>
                  <a:srgbClr val="315975"/>
                </a:solidFill>
                <a:latin typeface="Times New Roman"/>
                <a:cs typeface="Times New Roman"/>
              </a:rPr>
              <a:t>i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ed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her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10" dirty="0">
                <a:solidFill>
                  <a:srgbClr val="69707E"/>
                </a:solidFill>
                <a:latin typeface="Times New Roman"/>
                <a:cs typeface="Times New Roman"/>
              </a:rPr>
              <a:t>i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for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40" dirty="0">
                <a:solidFill>
                  <a:srgbClr val="315975"/>
                </a:solidFill>
                <a:latin typeface="Times New Roman"/>
                <a:cs typeface="Times New Roman"/>
              </a:rPr>
              <a:t>ny</a:t>
            </a:r>
            <a:r>
              <a:rPr sz="850" spc="2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Goods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263F5B"/>
                </a:solidFill>
                <a:latin typeface="Times New Roman"/>
                <a:cs typeface="Times New Roman"/>
              </a:rPr>
              <a:t>ac:.t</a:t>
            </a:r>
            <a:r>
              <a:rPr sz="850" spc="-65" dirty="0">
                <a:solidFill>
                  <a:srgbClr val="263F5B"/>
                </a:solidFill>
                <a:latin typeface="Times New Roman"/>
                <a:cs typeface="Times New Roman"/>
              </a:rPr>
              <a:t>u</a:t>
            </a:r>
            <a:r>
              <a:rPr sz="850" spc="70" dirty="0">
                <a:solidFill>
                  <a:srgbClr val="315975"/>
                </a:solidFill>
                <a:latin typeface="Times New Roman"/>
                <a:cs typeface="Times New Roman"/>
              </a:rPr>
              <a:t>a</a:t>
            </a:r>
            <a:r>
              <a:rPr sz="850" spc="35" dirty="0">
                <a:solidFill>
                  <a:srgbClr val="315975"/>
                </a:solidFill>
                <a:latin typeface="Times New Roman"/>
                <a:cs typeface="Times New Roman"/>
              </a:rPr>
              <a:t>l</a:t>
            </a:r>
            <a:r>
              <a:rPr sz="850" spc="-35" dirty="0">
                <a:solidFill>
                  <a:srgbClr val="4F7599"/>
                </a:solidFill>
                <a:latin typeface="Times New Roman"/>
                <a:cs typeface="Times New Roman"/>
              </a:rPr>
              <a:t>ly</a:t>
            </a:r>
            <a:r>
              <a:rPr sz="850" spc="25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hip</a:t>
            </a:r>
            <a:r>
              <a:rPr sz="850" spc="-10" dirty="0">
                <a:solidFill>
                  <a:srgbClr val="4B5D6E"/>
                </a:solidFill>
                <a:latin typeface="Times New Roman"/>
                <a:cs typeface="Times New Roman"/>
              </a:rPr>
              <a:t>p</a:t>
            </a:r>
            <a:r>
              <a:rPr sz="850" spc="85" dirty="0">
                <a:solidFill>
                  <a:srgbClr val="263F5B"/>
                </a:solidFill>
                <a:latin typeface="Times New Roman"/>
                <a:cs typeface="Times New Roman"/>
              </a:rPr>
              <a:t>e</a:t>
            </a:r>
            <a:r>
              <a:rPr sz="850" spc="65" dirty="0">
                <a:solidFill>
                  <a:srgbClr val="315975"/>
                </a:solidFill>
                <a:latin typeface="Times New Roman"/>
                <a:cs typeface="Times New Roman"/>
              </a:rPr>
              <a:t>d</a:t>
            </a:r>
            <a:r>
              <a:rPr sz="850" spc="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prior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0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h</a:t>
            </a:r>
            <a:r>
              <a:rPr sz="850" spc="80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-170" dirty="0">
                <a:solidFill>
                  <a:srgbClr val="315975"/>
                </a:solidFill>
                <a:latin typeface="Times New Roman"/>
                <a:cs typeface="Times New Roman"/>
              </a:rPr>
              <a:t>.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ermin:a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135" dirty="0">
                <a:solidFill>
                  <a:srgbClr val="642F46"/>
                </a:solidFill>
                <a:latin typeface="Times New Roman"/>
                <a:cs typeface="Times New Roman"/>
              </a:rPr>
              <a:t>i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on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90" dirty="0">
                <a:solidFill>
                  <a:srgbClr val="3D4656"/>
                </a:solidFill>
                <a:latin typeface="Times New Roman"/>
                <a:cs typeface="Times New Roman"/>
              </a:rPr>
              <a:t>date</a:t>
            </a:r>
            <a:r>
              <a:rPr sz="800" spc="-2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114" dirty="0">
                <a:solidFill>
                  <a:srgbClr val="315975"/>
                </a:solidFill>
                <a:latin typeface="Times New Roman"/>
                <a:cs typeface="Times New Roman"/>
              </a:rPr>
              <a:t>h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at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c</a:t>
            </a:r>
            <a:r>
              <a:rPr sz="850" spc="30" dirty="0">
                <a:solidFill>
                  <a:srgbClr val="315975"/>
                </a:solidFill>
                <a:latin typeface="Times New Roman"/>
                <a:cs typeface="Times New Roman"/>
              </a:rPr>
              <a:t>onform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9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-55" dirty="0">
                <a:solidFill>
                  <a:srgbClr val="4B5D6E"/>
                </a:solidFill>
                <a:latin typeface="Times New Roman"/>
                <a:cs typeface="Times New Roman"/>
              </a:rPr>
              <a:t>tlhiis</a:t>
            </a:r>
            <a:r>
              <a:rPr sz="800" spc="-4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Contract.</a:t>
            </a:r>
            <a:endParaRPr sz="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"/>
              </a:spcBef>
            </a:pPr>
            <a:r>
              <a:rPr sz="800" spc="10" dirty="0">
                <a:solidFill>
                  <a:srgbClr val="3D4656"/>
                </a:solidFill>
                <a:latin typeface="Arial"/>
                <a:cs typeface="Arial"/>
              </a:rPr>
              <a:t>T</a:t>
            </a:r>
            <a:r>
              <a:rPr sz="800" spc="-85" dirty="0">
                <a:solidFill>
                  <a:srgbClr val="3D4656"/>
                </a:solidFill>
                <a:latin typeface="Arial"/>
                <a:cs typeface="Arial"/>
              </a:rPr>
              <a:t>h</a:t>
            </a:r>
            <a:r>
              <a:rPr sz="800" spc="60" dirty="0">
                <a:solidFill>
                  <a:srgbClr val="3D4656"/>
                </a:solidFill>
                <a:latin typeface="Arial"/>
                <a:cs typeface="Arial"/>
              </a:rPr>
              <a:t>is</a:t>
            </a:r>
            <a:r>
              <a:rPr sz="800" spc="-9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Co:ntll"a</a:t>
            </a:r>
            <a:r>
              <a:rPr sz="850" spc="-130" dirty="0">
                <a:solidFill>
                  <a:srgbClr val="3D4656"/>
                </a:solidFill>
                <a:latin typeface="Times New Roman"/>
                <a:cs typeface="Times New Roman"/>
              </a:rPr>
              <a:t>.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ct</a:t>
            </a:r>
            <a:r>
              <a:rPr sz="850" spc="-1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may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be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term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inated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3D4656"/>
                </a:solidFill>
                <a:latin typeface="Times New Roman"/>
                <a:cs typeface="Times New Roman"/>
              </a:rPr>
              <a:t>immediately</a:t>
            </a:r>
            <a:r>
              <a:rPr sz="800" spc="25" dirty="0">
                <a:solidFill>
                  <a:srgbClr val="3D4656"/>
                </a:solidFill>
                <a:latin typeface="Times New Roman"/>
                <a:cs typeface="Times New Roman"/>
              </a:rPr>
              <a:t> by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eithe</a:t>
            </a:r>
            <a:r>
              <a:rPr sz="850" dirty="0">
                <a:solidFill>
                  <a:srgbClr val="4D2D4B"/>
                </a:solidFill>
                <a:latin typeface="Times New Roman"/>
                <a:cs typeface="Times New Roman"/>
              </a:rPr>
              <a:t>r</a:t>
            </a:r>
            <a:r>
              <a:rPr sz="850" spc="5" dirty="0">
                <a:solidFill>
                  <a:srgbClr val="4D2D4B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3D4656"/>
                </a:solidFill>
                <a:latin typeface="Times New Roman"/>
                <a:cs typeface="Times New Roman"/>
              </a:rPr>
              <a:t>p</a:t>
            </a:r>
            <a:r>
              <a:rPr sz="800" spc="-30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00" spc="75" dirty="0">
                <a:solidFill>
                  <a:srgbClr val="315975"/>
                </a:solidFill>
                <a:latin typeface="Times New Roman"/>
                <a:cs typeface="Times New Roman"/>
              </a:rPr>
              <a:t>rty</a:t>
            </a:r>
            <a:r>
              <a:rPr sz="800" spc="-2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9879E"/>
                </a:solidFill>
                <a:latin typeface="Times New Roman"/>
                <a:cs typeface="Times New Roman"/>
              </a:rPr>
              <a:t>i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90" dirty="0">
                <a:solidFill>
                  <a:srgbClr val="3D4656"/>
                </a:solidFill>
                <a:latin typeface="Times New Roman"/>
                <a:cs typeface="Times New Roman"/>
              </a:rPr>
              <a:t>the</a:t>
            </a:r>
            <a:r>
              <a:rPr sz="800" spc="-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event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af</a:t>
            </a:r>
            <a:endParaRPr sz="850">
              <a:latin typeface="Times New Roman"/>
              <a:cs typeface="Times New Roman"/>
            </a:endParaRPr>
          </a:p>
          <a:p>
            <a:pPr marL="12700" marR="28575" algn="just">
              <a:lnSpc>
                <a:spcPct val="106400"/>
              </a:lnSpc>
              <a:spcBef>
                <a:spcPts val="35"/>
              </a:spcBef>
            </a:pPr>
            <a:r>
              <a:rPr sz="850" spc="125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breach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3D4656"/>
                </a:solidFill>
                <a:latin typeface="Arial"/>
                <a:cs typeface="Arial"/>
              </a:rPr>
              <a:t>of</a:t>
            </a:r>
            <a:r>
              <a:rPr sz="800" spc="-10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the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provisions </a:t>
            </a:r>
            <a:r>
              <a:rPr sz="850" spc="80" dirty="0">
                <a:solidFill>
                  <a:srgbClr val="4B5D6E"/>
                </a:solidFill>
                <a:latin typeface="Times New Roman"/>
                <a:cs typeface="Times New Roman"/>
              </a:rPr>
              <a:t>h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e.</a:t>
            </a:r>
            <a:r>
              <a:rPr sz="850" spc="-105" dirty="0">
                <a:solidFill>
                  <a:srgbClr val="2A2D3F"/>
                </a:solidFill>
                <a:latin typeface="Times New Roman"/>
                <a:cs typeface="Times New Roman"/>
              </a:rPr>
              <a:t>.</a:t>
            </a:r>
            <a:r>
              <a:rPr sz="850" spc="10" dirty="0">
                <a:solidFill>
                  <a:srgbClr val="2A2D3F"/>
                </a:solidFill>
                <a:latin typeface="Times New Roman"/>
                <a:cs typeface="Times New Roman"/>
              </a:rPr>
              <a:t>ein</a:t>
            </a:r>
            <a:r>
              <a:rPr sz="850" spc="-1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120" dirty="0">
                <a:solidFill>
                  <a:srgbClr val="4B5D6E"/>
                </a:solidFill>
                <a:latin typeface="Arial"/>
                <a:cs typeface="Arial"/>
              </a:rPr>
              <a:t>bo,</a:t>
            </a:r>
            <a:r>
              <a:rPr sz="850" spc="-10" dirty="0">
                <a:solidFill>
                  <a:srgbClr val="4B5D6E"/>
                </a:solidFill>
                <a:latin typeface="Arial"/>
                <a:cs typeface="Arial"/>
              </a:rPr>
              <a:t>i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tile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3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95" dirty="0">
                <a:solidFill>
                  <a:srgbClr val="315975"/>
                </a:solidFill>
                <a:latin typeface="Times New Roman"/>
                <a:cs typeface="Times New Roman"/>
              </a:rPr>
              <a:t>h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315975"/>
                </a:solidFill>
                <a:latin typeface="Times New Roman"/>
                <a:cs typeface="Times New Roman"/>
              </a:rPr>
              <a:t>p</a:t>
            </a:r>
            <a:r>
              <a:rPr sz="850" spc="20" dirty="0">
                <a:solidFill>
                  <a:srgbClr val="2A2D3F"/>
                </a:solidFill>
                <a:latin typeface="Times New Roman"/>
                <a:cs typeface="Times New Roman"/>
              </a:rPr>
              <a:t>art</a:t>
            </a:r>
            <a:r>
              <a:rPr sz="850" spc="-60" dirty="0">
                <a:solidFill>
                  <a:srgbClr val="2A2D3F"/>
                </a:solidFill>
                <a:latin typeface="Times New Roman"/>
                <a:cs typeface="Times New Roman"/>
              </a:rPr>
              <a:t>y</a:t>
            </a:r>
            <a:r>
              <a:rPr sz="850" spc="290" dirty="0">
                <a:solidFill>
                  <a:srgbClr val="4F7599"/>
                </a:solidFill>
                <a:latin typeface="Times New Roman"/>
                <a:cs typeface="Times New Roman"/>
              </a:rPr>
              <a:t>,</a:t>
            </a:r>
            <a:r>
              <a:rPr sz="850" spc="-95" dirty="0">
                <a:solidFill>
                  <a:srgbClr val="80365D"/>
                </a:solidFill>
                <a:latin typeface="Times New Roman"/>
                <a:cs typeface="Times New Roman"/>
              </a:rPr>
              <a:t>i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114" dirty="0">
                <a:solidFill>
                  <a:srgbClr val="315975"/>
                </a:solidFill>
                <a:latin typeface="Times New Roman"/>
                <a:cs typeface="Times New Roman"/>
              </a:rPr>
              <a:t>d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dition</a:t>
            </a:r>
            <a:r>
              <a:rPr sz="850" spc="-3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150" dirty="0">
                <a:solidFill>
                  <a:srgbClr val="315975"/>
                </a:solidFill>
                <a:latin typeface="Times New Roman"/>
                <a:cs typeface="Times New Roman"/>
              </a:rPr>
              <a:t>o</a:t>
            </a:r>
            <a:r>
              <a:rPr sz="850" spc="-7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Whate</a:t>
            </a:r>
            <a:r>
              <a:rPr sz="850" spc="-40" dirty="0">
                <a:solidFill>
                  <a:srgbClr val="4B5D6E"/>
                </a:solidFill>
                <a:latin typeface="Times New Roman"/>
                <a:cs typeface="Times New Roman"/>
              </a:rPr>
              <a:t>v</a:t>
            </a:r>
            <a:r>
              <a:rPr sz="850" spc="12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r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ramedi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17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105" dirty="0">
                <a:solidFill>
                  <a:srgbClr val="3D4656"/>
                </a:solidFill>
                <a:latin typeface="Times New Roman"/>
                <a:cs typeface="Times New Roman"/>
              </a:rPr>
              <a:t>or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damages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2A2D3F"/>
                </a:solidFill>
                <a:latin typeface="Times New Roman"/>
                <a:cs typeface="Times New Roman"/>
              </a:rPr>
              <a:t>are</a:t>
            </a:r>
            <a:r>
              <a:rPr sz="850" spc="-4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4B5D6E"/>
                </a:solidFill>
                <a:latin typeface="Times New Roman"/>
                <a:cs typeface="Times New Roman"/>
              </a:rPr>
              <a:t>pr</a:t>
            </a:r>
            <a:r>
              <a:rPr sz="850" spc="-15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v</a:t>
            </a:r>
            <a:r>
              <a:rPr sz="850" spc="-95" dirty="0">
                <a:solidFill>
                  <a:srgbClr val="642F46"/>
                </a:solidFill>
                <a:latin typeface="Times New Roman"/>
                <a:cs typeface="Times New Roman"/>
              </a:rPr>
              <a:t>i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ded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4B5D6E"/>
                </a:solidFill>
                <a:latin typeface="Times New Roman"/>
                <a:cs typeface="Times New Roman"/>
              </a:rPr>
              <a:t>un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d</a:t>
            </a:r>
            <a:r>
              <a:rPr sz="850" spc="35" dirty="0">
                <a:solidFill>
                  <a:srgbClr val="2A2D3F"/>
                </a:solidFill>
                <a:latin typeface="Times New Roman"/>
                <a:cs typeface="Times New Roman"/>
              </a:rPr>
              <a:t>er</a:t>
            </a:r>
            <a:r>
              <a:rPr sz="850" spc="-8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114" dirty="0">
                <a:solidFill>
                  <a:srgbClr val="315975"/>
                </a:solidFill>
                <a:latin typeface="Times New Roman"/>
                <a:cs typeface="Times New Roman"/>
              </a:rPr>
              <a:t>h</a:t>
            </a:r>
            <a:r>
              <a:rPr sz="850" spc="229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g</a:t>
            </a:r>
            <a:r>
              <a:rPr sz="850" spc="-90" dirty="0">
                <a:solidFill>
                  <a:srgbClr val="2A2D3F"/>
                </a:solidFill>
                <a:latin typeface="Times New Roman"/>
                <a:cs typeface="Times New Roman"/>
              </a:rPr>
              <a:t>o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v</a:t>
            </a:r>
            <a:r>
              <a:rPr sz="850" spc="70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-20" dirty="0">
                <a:solidFill>
                  <a:srgbClr val="4B5D6E"/>
                </a:solidFill>
                <a:latin typeface="Times New Roman"/>
                <a:cs typeface="Times New Roman"/>
              </a:rPr>
              <a:t>min</a:t>
            </a:r>
            <a:r>
              <a:rPr sz="850" spc="-40" dirty="0">
                <a:solidFill>
                  <a:srgbClr val="4B5D6E"/>
                </a:solidFill>
                <a:latin typeface="Times New Roman"/>
                <a:cs typeface="Times New Roman"/>
              </a:rPr>
              <a:t>,</a:t>
            </a:r>
            <a:r>
              <a:rPr sz="850" spc="-35" dirty="0">
                <a:solidFill>
                  <a:srgbClr val="2A2D3F"/>
                </a:solidFill>
                <a:latin typeface="Times New Roman"/>
                <a:cs typeface="Times New Roman"/>
              </a:rPr>
              <a:t>g</a:t>
            </a:r>
            <a:r>
              <a:rPr sz="850" spc="-70" dirty="0">
                <a:solidFill>
                  <a:srgbClr val="4F7599"/>
                </a:solidFill>
                <a:latin typeface="Times New Roman"/>
                <a:cs typeface="Times New Roman"/>
              </a:rPr>
              <a:t>·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la</a:t>
            </a:r>
            <a:r>
              <a:rPr sz="850" spc="-10" dirty="0">
                <a:solidFill>
                  <a:srgbClr val="4B5D6E"/>
                </a:solidFill>
                <a:latin typeface="Times New Roman"/>
                <a:cs typeface="Times New Roman"/>
              </a:rPr>
              <a:t>w</a:t>
            </a:r>
            <a:r>
              <a:rPr sz="850" spc="280" dirty="0">
                <a:solidFill>
                  <a:srgbClr val="66858E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2700" algn="just">
              <a:lnSpc>
                <a:spcPts val="975"/>
              </a:lnSpc>
            </a:pPr>
            <a:r>
              <a:rPr sz="800" spc="10" dirty="0">
                <a:solidFill>
                  <a:srgbClr val="4B5D6E"/>
                </a:solidFill>
                <a:latin typeface="Arial"/>
                <a:cs typeface="Arial"/>
              </a:rPr>
              <a:t>T</a:t>
            </a:r>
            <a:r>
              <a:rPr sz="800" spc="-85" dirty="0">
                <a:solidFill>
                  <a:srgbClr val="4B5D6E"/>
                </a:solidFill>
                <a:latin typeface="Arial"/>
                <a:cs typeface="Arial"/>
              </a:rPr>
              <a:t>h</a:t>
            </a:r>
            <a:r>
              <a:rPr sz="800" spc="60" dirty="0">
                <a:solidFill>
                  <a:srgbClr val="4B5D6E"/>
                </a:solidFill>
                <a:latin typeface="Arial"/>
                <a:cs typeface="Arial"/>
              </a:rPr>
              <a:t>is</a:t>
            </a:r>
            <a:r>
              <a:rPr sz="80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Contract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m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180" dirty="0">
                <a:solidFill>
                  <a:srgbClr val="90D4D8"/>
                </a:solidFill>
                <a:latin typeface="Times New Roman"/>
                <a:cs typeface="Times New Roman"/>
              </a:rPr>
              <a:t>,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y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2A2D3F"/>
                </a:solidFill>
                <a:latin typeface="Times New Roman"/>
                <a:cs typeface="Times New Roman"/>
              </a:rPr>
              <a:t>be</a:t>
            </a:r>
            <a:r>
              <a:rPr sz="80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t:erminated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3D4656"/>
                </a:solidFill>
                <a:latin typeface="Times New Roman"/>
                <a:cs typeface="Times New Roman"/>
              </a:rPr>
              <a:t>by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either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party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66858E"/>
                </a:solidFill>
                <a:latin typeface="Times New Roman"/>
                <a:cs typeface="Times New Roman"/>
              </a:rPr>
              <a:t>i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lhe 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vent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3D4656"/>
                </a:solidFill>
                <a:latin typeface="Arial"/>
                <a:cs typeface="Arial"/>
              </a:rPr>
              <a:t>of</a:t>
            </a:r>
            <a:r>
              <a:rPr sz="80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-7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55" dirty="0">
                <a:solidFill>
                  <a:srgbClr val="4B5D6E"/>
                </a:solidFill>
                <a:latin typeface="Times New Roman"/>
                <a:cs typeface="Times New Roman"/>
              </a:rPr>
              <a:t>ny</a:t>
            </a:r>
            <a:endParaRPr sz="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50" spc="-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50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ervening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69707E"/>
                </a:solidFill>
                <a:latin typeface="Times New Roman"/>
                <a:cs typeface="Times New Roman"/>
              </a:rPr>
              <a:t>ll'</a:t>
            </a:r>
            <a:r>
              <a:rPr sz="850" spc="-40" dirty="0">
                <a:solidFill>
                  <a:srgbClr val="69707E"/>
                </a:solidFill>
                <a:latin typeface="Times New Roman"/>
                <a:cs typeface="Times New Roman"/>
              </a:rPr>
              <a:t>f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or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c</a:t>
            </a:r>
            <a:r>
              <a:rPr sz="850" spc="21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m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50" dirty="0">
                <a:solidFill>
                  <a:srgbClr val="69707E"/>
                </a:solidFill>
                <a:latin typeface="Times New Roman"/>
                <a:cs typeface="Times New Roman"/>
              </a:rPr>
              <a:t>j</a:t>
            </a:r>
            <a:r>
              <a:rPr sz="850" spc="-35" dirty="0">
                <a:solidFill>
                  <a:srgbClr val="2A2D3F"/>
                </a:solidFill>
                <a:latin typeface="Times New Roman"/>
                <a:cs typeface="Times New Roman"/>
              </a:rPr>
              <a:t>E!l</a:t>
            </a:r>
            <a:r>
              <a:rPr sz="850" spc="-160" dirty="0">
                <a:solidFill>
                  <a:srgbClr val="2A2D3F"/>
                </a:solidFill>
                <a:latin typeface="Times New Roman"/>
                <a:cs typeface="Times New Roman"/>
              </a:rPr>
              <a:t>m</a:t>
            </a:r>
            <a:r>
              <a:rPr sz="850" spc="-10" dirty="0">
                <a:solidFill>
                  <a:srgbClr val="69707E"/>
                </a:solidFill>
                <a:latin typeface="Times New Roman"/>
                <a:cs typeface="Times New Roman"/>
              </a:rPr>
              <a:t>G</a:t>
            </a:r>
            <a:r>
              <a:rPr sz="850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(n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-20" dirty="0">
                <a:solidFill>
                  <a:srgbClr val="4B5D6E"/>
                </a:solidFill>
                <a:latin typeface="Times New Roman"/>
                <a:cs typeface="Times New Roman"/>
              </a:rPr>
              <a:t>l</a:t>
            </a:r>
            <a:r>
              <a:rPr sz="850" spc="-60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50" spc="15" dirty="0">
                <a:solidFill>
                  <a:srgbClr val="2A2D3F"/>
                </a:solidFill>
                <a:latin typeface="Times New Roman"/>
                <a:cs typeface="Times New Roman"/>
              </a:rPr>
              <a:t>ur</a:t>
            </a:r>
            <a:r>
              <a:rPr sz="850" spc="65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-110" dirty="0">
                <a:solidFill>
                  <a:srgbClr val="821F60"/>
                </a:solidFill>
                <a:latin typeface="Times New Roman"/>
                <a:cs typeface="Times New Roman"/>
              </a:rPr>
              <a:t>l</a:t>
            </a:r>
            <a:r>
              <a:rPr sz="850" dirty="0">
                <a:solidFill>
                  <a:srgbClr val="821F60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821F60"/>
                </a:solidFill>
                <a:latin typeface="Times New Roman"/>
                <a:cs typeface="Times New Roman"/>
              </a:rPr>
              <a:t> 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&lt;ftSaSter,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war,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75" dirty="0">
                <a:solidFill>
                  <a:srgbClr val="315975"/>
                </a:solidFill>
                <a:latin typeface="Times New Roman"/>
                <a:cs typeface="Times New Roman"/>
              </a:rPr>
              <a:t>c</a:t>
            </a:r>
            <a:r>
              <a:rPr sz="850" spc="-95" dirty="0">
                <a:solidFill>
                  <a:srgbClr val="315975"/>
                </a:solidFill>
                <a:latin typeface="Times New Roman"/>
                <a:cs typeface="Times New Roman"/>
              </a:rPr>
              <a:t>.</a:t>
            </a:r>
            <a:r>
              <a:rPr sz="850" spc="65" dirty="0">
                <a:solidFill>
                  <a:srgbClr val="69707E"/>
                </a:solidFill>
                <a:latin typeface="Times New Roman"/>
                <a:cs typeface="Times New Roman"/>
              </a:rPr>
              <a:t>)</a:t>
            </a:r>
            <a:r>
              <a:rPr sz="850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-90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rec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g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95" dirty="0">
                <a:solidFill>
                  <a:srgbClr val="80365D"/>
                </a:solidFill>
                <a:latin typeface="Times New Roman"/>
                <a:cs typeface="Times New Roman"/>
              </a:rPr>
              <a:t>i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cz</a:t>
            </a:r>
            <a:r>
              <a:rPr sz="850" spc="-10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65" dirty="0">
                <a:solidFill>
                  <a:srgbClr val="315975"/>
                </a:solidFill>
                <a:latin typeface="Times New Roman"/>
                <a:cs typeface="Times New Roman"/>
              </a:rPr>
              <a:t>d</a:t>
            </a:r>
            <a:r>
              <a:rPr sz="850" spc="9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315975"/>
                </a:solidFill>
                <a:latin typeface="Times New Roman"/>
                <a:cs typeface="Times New Roman"/>
              </a:rPr>
              <a:t>un</a:t>
            </a:r>
            <a:r>
              <a:rPr sz="850" spc="80" dirty="0">
                <a:solidFill>
                  <a:srgbClr val="315975"/>
                </a:solidFill>
                <a:latin typeface="Times New Roman"/>
                <a:cs typeface="Times New Roman"/>
              </a:rPr>
              <a:t>d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endParaRPr sz="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65"/>
              </a:spcBef>
            </a:pPr>
            <a:r>
              <a:rPr sz="800" spc="45" dirty="0">
                <a:solidFill>
                  <a:srgbClr val="3D4656"/>
                </a:solidFill>
                <a:latin typeface="Arial"/>
                <a:cs typeface="Arial"/>
              </a:rPr>
              <a:t>the</a:t>
            </a:r>
            <a:r>
              <a:rPr sz="800" spc="-3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governing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4B5D6E"/>
                </a:solidFill>
                <a:latin typeface="Arial"/>
                <a:cs typeface="Arial"/>
              </a:rPr>
              <a:t>l</a:t>
            </a:r>
            <a:r>
              <a:rPr sz="800" spc="-85" dirty="0">
                <a:solidFill>
                  <a:srgbClr val="4B5D6E"/>
                </a:solidFill>
                <a:latin typeface="Arial"/>
                <a:cs typeface="Arial"/>
              </a:rPr>
              <a:t>a</a:t>
            </a:r>
            <a:r>
              <a:rPr sz="800" spc="105" dirty="0">
                <a:solidFill>
                  <a:srgbClr val="4B5D6E"/>
                </a:solidFill>
                <a:latin typeface="Arial"/>
                <a:cs typeface="Arial"/>
              </a:rPr>
              <a:t>w</a:t>
            </a:r>
            <a:r>
              <a:rPr sz="800" spc="370" dirty="0">
                <a:solidFill>
                  <a:srgbClr val="69707E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34140" y="3529328"/>
            <a:ext cx="17589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8</a:t>
            </a:r>
            <a:r>
              <a:rPr sz="850" spc="-285" dirty="0">
                <a:solidFill>
                  <a:srgbClr val="7B7B70"/>
                </a:solidFill>
                <a:latin typeface="Times New Roman"/>
                <a:cs typeface="Times New Roman"/>
              </a:rPr>
              <a:t>_</a:t>
            </a:r>
            <a:r>
              <a:rPr sz="850" spc="105" dirty="0">
                <a:solidFill>
                  <a:srgbClr val="3D4656"/>
                </a:solidFill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34140" y="3939820"/>
            <a:ext cx="17653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100" dirty="0">
                <a:solidFill>
                  <a:srgbClr val="3D4656"/>
                </a:solidFill>
                <a:latin typeface="Arial"/>
                <a:cs typeface="Arial"/>
              </a:rPr>
              <a:t>8</a:t>
            </a:r>
            <a:r>
              <a:rPr sz="800" spc="-5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D4656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9925" y="3625771"/>
            <a:ext cx="422846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2. 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3D4656"/>
                </a:solidFill>
                <a:latin typeface="Arial"/>
                <a:cs typeface="Arial"/>
              </a:rPr>
              <a:t>Price</a:t>
            </a:r>
            <a:endParaRPr sz="750">
              <a:latin typeface="Arial"/>
              <a:cs typeface="Arial"/>
            </a:endParaRPr>
          </a:p>
          <a:p>
            <a:pPr marL="292735">
              <a:lnSpc>
                <a:spcPct val="100000"/>
              </a:lnSpc>
              <a:spcBef>
                <a:spcPts val="65"/>
              </a:spcBef>
            </a:pPr>
            <a:r>
              <a:rPr sz="750" i="1" spc="60" dirty="0">
                <a:solidFill>
                  <a:srgbClr val="4B5D6E"/>
                </a:solidFill>
                <a:latin typeface="Arial"/>
                <a:cs typeface="Arial"/>
              </a:rPr>
              <a:t>'Price</a:t>
            </a:r>
            <a:r>
              <a:rPr sz="750" i="1" spc="-10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00" spc="-80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00" spc="175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00" spc="35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00" spc="55" dirty="0">
                <a:solidFill>
                  <a:srgbClr val="4B5D6E"/>
                </a:solidFill>
                <a:latin typeface="Times New Roman"/>
                <a:cs typeface="Times New Roman"/>
              </a:rPr>
              <a:t>udes</a:t>
            </a:r>
            <a:r>
              <a:rPr sz="800" spc="1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750" i="1" spc="45" dirty="0">
                <a:solidFill>
                  <a:srgbClr val="3D4656"/>
                </a:solidFill>
                <a:latin typeface="Arial"/>
                <a:cs typeface="Arial"/>
              </a:rPr>
              <a:t>frei</a:t>
            </a:r>
            <a:r>
              <a:rPr sz="750" i="1" spc="-20" dirty="0">
                <a:solidFill>
                  <a:srgbClr val="3D4656"/>
                </a:solidFill>
                <a:latin typeface="Arial"/>
                <a:cs typeface="Arial"/>
              </a:rPr>
              <a:t>q</a:t>
            </a:r>
            <a:r>
              <a:rPr sz="750" i="1" spc="55" dirty="0">
                <a:solidFill>
                  <a:srgbClr val="3D4656"/>
                </a:solidFill>
                <a:latin typeface="Arial"/>
                <a:cs typeface="Arial"/>
              </a:rPr>
              <a:t>trt</a:t>
            </a:r>
            <a:r>
              <a:rPr sz="750" i="1" spc="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i="1" spc="30" dirty="0">
                <a:solidFill>
                  <a:srgbClr val="3D4656"/>
                </a:solidFill>
                <a:latin typeface="Arial"/>
                <a:cs typeface="Arial"/>
              </a:rPr>
              <a:t>and</a:t>
            </a:r>
            <a:r>
              <a:rPr sz="750" i="1" spc="-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i="1" spc="30" dirty="0">
                <a:solidFill>
                  <a:srgbClr val="4B5D6E"/>
                </a:solidFill>
                <a:latin typeface="Arial"/>
                <a:cs typeface="Arial"/>
              </a:rPr>
              <a:t>i</a:t>
            </a:r>
            <a:r>
              <a:rPr sz="750" i="1" spc="-35" dirty="0">
                <a:solidFill>
                  <a:srgbClr val="4B5D6E"/>
                </a:solidFill>
                <a:latin typeface="Arial"/>
                <a:cs typeface="Arial"/>
              </a:rPr>
              <a:t>n</a:t>
            </a:r>
            <a:r>
              <a:rPr sz="750" i="1" spc="20" dirty="0">
                <a:solidFill>
                  <a:srgbClr val="4B5D6E"/>
                </a:solidFill>
                <a:latin typeface="Arial"/>
                <a:cs typeface="Arial"/>
              </a:rPr>
              <a:t>s</a:t>
            </a:r>
            <a:r>
              <a:rPr sz="750" i="1" spc="35" dirty="0">
                <a:solidFill>
                  <a:srgbClr val="4B5D6E"/>
                </a:solidFill>
                <a:latin typeface="Arial"/>
                <a:cs typeface="Arial"/>
              </a:rPr>
              <a:t>urr</a:t>
            </a:r>
            <a:r>
              <a:rPr sz="750" i="1" spc="-35" dirty="0">
                <a:solidFill>
                  <a:srgbClr val="4B5D6E"/>
                </a:solidFill>
                <a:latin typeface="Arial"/>
                <a:cs typeface="Arial"/>
              </a:rPr>
              <a:t>m</a:t>
            </a:r>
            <a:r>
              <a:rPr sz="750" i="1" spc="60" dirty="0">
                <a:solidFill>
                  <a:srgbClr val="4B5D6E"/>
                </a:solidFill>
                <a:latin typeface="Arial"/>
                <a:cs typeface="Arial"/>
              </a:rPr>
              <a:t>ce</a:t>
            </a:r>
            <a:r>
              <a:rPr sz="750" i="1" spc="-45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750" i="1" spc="50" dirty="0">
                <a:solidFill>
                  <a:srgbClr val="3D4656"/>
                </a:solidFill>
                <a:latin typeface="Arial"/>
                <a:cs typeface="Arial"/>
              </a:rPr>
              <a:t>fo,</a:t>
            </a:r>
            <a:r>
              <a:rPr sz="750" i="1" spc="70" dirty="0">
                <a:solidFill>
                  <a:srgbClr val="3D4656"/>
                </a:solidFill>
                <a:latin typeface="Arial"/>
                <a:cs typeface="Arial"/>
              </a:rPr>
              <a:t>.</a:t>
            </a:r>
            <a:r>
              <a:rPr sz="750" i="1" spc="25" dirty="0">
                <a:solidFill>
                  <a:srgbClr val="3D4656"/>
                </a:solidFill>
                <a:latin typeface="Arial"/>
                <a:cs typeface="Arial"/>
              </a:rPr>
              <a:t>delivery</a:t>
            </a:r>
            <a:r>
              <a:rPr sz="750" i="1" spc="4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i="1" spc="95" dirty="0">
                <a:solidFill>
                  <a:srgbClr val="3D4656"/>
                </a:solidFill>
                <a:latin typeface="Arial"/>
                <a:cs typeface="Arial"/>
              </a:rPr>
              <a:t>to</a:t>
            </a:r>
            <a:r>
              <a:rPr sz="750" i="1" spc="-9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i="1" dirty="0">
                <a:solidFill>
                  <a:srgbClr val="69707E"/>
                </a:solidFill>
                <a:latin typeface="Arial"/>
                <a:cs typeface="Arial"/>
              </a:rPr>
              <a:t>(</a:t>
            </a:r>
            <a:r>
              <a:rPr sz="750" i="1" spc="-30" dirty="0">
                <a:solidFill>
                  <a:srgbClr val="4B5D6E"/>
                </a:solidFill>
                <a:latin typeface="Arial"/>
                <a:cs typeface="Arial"/>
              </a:rPr>
              <a:t>S</a:t>
            </a:r>
            <a:r>
              <a:rPr sz="750" i="1" spc="-100" dirty="0">
                <a:solidFill>
                  <a:srgbClr val="4B5D6E"/>
                </a:solidFill>
                <a:latin typeface="Arial"/>
                <a:cs typeface="Arial"/>
              </a:rPr>
              <a:t>T</a:t>
            </a:r>
            <a:r>
              <a:rPr sz="750" i="1" spc="75" dirty="0">
                <a:solidFill>
                  <a:srgbClr val="3D4656"/>
                </a:solidFill>
                <a:latin typeface="Arial"/>
                <a:cs typeface="Arial"/>
              </a:rPr>
              <a:t>A</a:t>
            </a:r>
            <a:r>
              <a:rPr sz="850" spc="-90" dirty="0">
                <a:solidFill>
                  <a:srgbClr val="3D4656"/>
                </a:solidFill>
                <a:latin typeface="Arial"/>
                <a:cs typeface="Arial"/>
              </a:rPr>
              <a:t>1iE</a:t>
            </a:r>
            <a:r>
              <a:rPr sz="850" spc="-11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i="1" spc="45" dirty="0">
                <a:solidFill>
                  <a:srgbClr val="4B5D6E"/>
                </a:solidFill>
                <a:latin typeface="Arial"/>
                <a:cs typeface="Arial"/>
              </a:rPr>
              <a:t>rtAMf</a:t>
            </a:r>
            <a:r>
              <a:rPr sz="800" i="1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00" i="1" spc="-105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750" i="1" spc="10" dirty="0">
                <a:solidFill>
                  <a:srgbClr val="3D4656"/>
                </a:solidFill>
                <a:latin typeface="Arial"/>
                <a:cs typeface="Arial"/>
              </a:rPr>
              <a:t>OF</a:t>
            </a:r>
            <a:r>
              <a:rPr sz="750" i="1" spc="-114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i="1" spc="20" dirty="0">
                <a:solidFill>
                  <a:srgbClr val="3D4656"/>
                </a:solidFill>
                <a:latin typeface="Arial"/>
                <a:cs typeface="Arial"/>
              </a:rPr>
              <a:t>O</a:t>
            </a:r>
            <a:r>
              <a:rPr sz="750" i="1" spc="-65" dirty="0">
                <a:solidFill>
                  <a:srgbClr val="3D4656"/>
                </a:solidFill>
                <a:latin typeface="Arial"/>
                <a:cs typeface="Arial"/>
              </a:rPr>
              <a:t>R</a:t>
            </a:r>
            <a:r>
              <a:rPr sz="750" i="1" spc="55" dirty="0">
                <a:solidFill>
                  <a:srgbClr val="3D4656"/>
                </a:solidFill>
                <a:latin typeface="Arial"/>
                <a:cs typeface="Arial"/>
              </a:rPr>
              <a:t>G</a:t>
            </a:r>
            <a:r>
              <a:rPr sz="750" i="1" spc="-95" dirty="0">
                <a:solidFill>
                  <a:srgbClr val="3D4656"/>
                </a:solidFill>
                <a:latin typeface="Arial"/>
                <a:cs typeface="Arial"/>
              </a:rPr>
              <a:t>A</a:t>
            </a:r>
            <a:r>
              <a:rPr sz="750" i="1" spc="50" dirty="0">
                <a:solidFill>
                  <a:srgbClr val="3D4656"/>
                </a:solidFill>
                <a:latin typeface="Arial"/>
                <a:cs typeface="Arial"/>
              </a:rPr>
              <a:t>MSAR</a:t>
            </a:r>
            <a:r>
              <a:rPr sz="750" i="1" spc="-5" dirty="0">
                <a:solidFill>
                  <a:srgbClr val="3D4656"/>
                </a:solidFill>
                <a:latin typeface="Arial"/>
                <a:cs typeface="Arial"/>
              </a:rPr>
              <a:t>O</a:t>
            </a:r>
            <a:r>
              <a:rPr sz="750" i="1" spc="165" dirty="0">
                <a:solidFill>
                  <a:srgbClr val="424682"/>
                </a:solidFill>
                <a:latin typeface="Arial"/>
                <a:cs typeface="Arial"/>
              </a:rPr>
              <a:t>M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9925" y="4172281"/>
            <a:ext cx="153860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5" dirty="0">
                <a:solidFill>
                  <a:srgbClr val="2A2D3F"/>
                </a:solidFill>
                <a:latin typeface="Times New Roman"/>
                <a:cs typeface="Times New Roman"/>
              </a:rPr>
              <a:t>3</a:t>
            </a:r>
            <a:r>
              <a:rPr sz="850" spc="200" dirty="0">
                <a:solidFill>
                  <a:srgbClr val="2A2D3F"/>
                </a:solidFill>
                <a:latin typeface="Times New Roman"/>
                <a:cs typeface="Times New Roman"/>
              </a:rPr>
              <a:t>.</a:t>
            </a:r>
            <a:r>
              <a:rPr sz="850" spc="-5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Shipment</a:t>
            </a:r>
            <a:r>
              <a:rPr sz="850" spc="-1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45" dirty="0">
                <a:solidFill>
                  <a:srgbClr val="F2CF70"/>
                </a:solidFill>
                <a:latin typeface="Times New Roman"/>
                <a:cs typeface="Times New Roman"/>
              </a:rPr>
              <a:t>.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and</a:t>
            </a:r>
            <a:r>
              <a:rPr sz="850" spc="-1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2A2D3F"/>
                </a:solidFill>
                <a:latin typeface="Times New Roman"/>
                <a:cs typeface="Times New Roman"/>
              </a:rPr>
              <a:t>Dei</a:t>
            </a:r>
            <a:r>
              <a:rPr sz="850" spc="-45" dirty="0">
                <a:solidFill>
                  <a:srgbClr val="2A2D3F"/>
                </a:solidFill>
                <a:latin typeface="Times New Roman"/>
                <a:cs typeface="Times New Roman"/>
              </a:rPr>
              <a:t>v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er</a:t>
            </a:r>
            <a:r>
              <a:rPr sz="850" spc="90" dirty="0">
                <a:solidFill>
                  <a:srgbClr val="2A2D3F"/>
                </a:solidFill>
                <a:latin typeface="Times New Roman"/>
                <a:cs typeface="Times New Roman"/>
              </a:rPr>
              <a:t>y</a:t>
            </a:r>
            <a:r>
              <a:rPr sz="850" spc="-55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75" dirty="0">
                <a:solidFill>
                  <a:srgbClr val="2A2D3F"/>
                </a:solidFill>
                <a:latin typeface="Times New Roman"/>
                <a:cs typeface="Times New Roman"/>
              </a:rPr>
              <a:t>erms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0935" y="4310057"/>
            <a:ext cx="220979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3</a:t>
            </a:r>
            <a:r>
              <a:rPr sz="850" spc="75" dirty="0">
                <a:solidFill>
                  <a:srgbClr val="4F7B79"/>
                </a:solidFill>
                <a:latin typeface="Times New Roman"/>
                <a:cs typeface="Times New Roman"/>
              </a:rPr>
              <a:t>,</a:t>
            </a:r>
            <a:r>
              <a:rPr sz="850" spc="459" dirty="0">
                <a:solidFill>
                  <a:srgbClr val="3D4656"/>
                </a:solidFill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5680" y="4310057"/>
            <a:ext cx="3512185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4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65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-55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4B5D6E"/>
                </a:solidFill>
                <a:latin typeface="Times New Roman"/>
                <a:cs typeface="Times New Roman"/>
              </a:rPr>
              <a:t>wi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l</a:t>
            </a:r>
            <a:r>
              <a:rPr sz="850" spc="-65" dirty="0">
                <a:solidFill>
                  <a:srgbClr val="821F60"/>
                </a:solidFill>
                <a:latin typeface="Times New Roman"/>
                <a:cs typeface="Times New Roman"/>
              </a:rPr>
              <a:t>l</a:t>
            </a:r>
            <a:r>
              <a:rPr sz="850" spc="45" dirty="0">
                <a:solidFill>
                  <a:srgbClr val="821F60"/>
                </a:solidFill>
                <a:latin typeface="Times New Roman"/>
                <a:cs typeface="Times New Roman"/>
              </a:rPr>
              <a:t> </a:t>
            </a:r>
            <a:r>
              <a:rPr sz="850" spc="-20" dirty="0" smtClean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lang="en-US" sz="850" spc="15" dirty="0" smtClean="0">
                <a:solidFill>
                  <a:srgbClr val="3D4656"/>
                </a:solidFill>
                <a:latin typeface="Times New Roman"/>
                <a:cs typeface="Times New Roman"/>
              </a:rPr>
              <a:t>rra</a:t>
            </a:r>
            <a:r>
              <a:rPr sz="850" spc="15" dirty="0" smtClean="0">
                <a:solidFill>
                  <a:srgbClr val="3D4656"/>
                </a:solidFill>
                <a:latin typeface="Times New Roman"/>
                <a:cs typeface="Times New Roman"/>
              </a:rPr>
              <a:t>nge</a:t>
            </a:r>
            <a:r>
              <a:rPr sz="850" spc="20" dirty="0" smtClean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for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shipment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the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Good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215" dirty="0">
                <a:solidFill>
                  <a:srgbClr val="3D4656"/>
                </a:solidFill>
                <a:latin typeface="Times New Roman"/>
                <a:cs typeface="Times New Roman"/>
              </a:rPr>
              <a:t>,</a:t>
            </a:r>
            <a:r>
              <a:rPr sz="850" spc="-1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90" dirty="0">
                <a:solidFill>
                  <a:srgbClr val="164977"/>
                </a:solidFill>
                <a:latin typeface="Times New Roman"/>
                <a:cs typeface="Times New Roman"/>
              </a:rPr>
              <a:t>t</a:t>
            </a:r>
            <a:r>
              <a:rPr sz="850" dirty="0">
                <a:solidFill>
                  <a:srgbClr val="164977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20" dirty="0">
                <a:solidFill>
                  <a:srgbClr val="4D2D4B"/>
                </a:solidFill>
                <a:latin typeface="Times New Roman"/>
                <a:cs typeface="Times New Roman"/>
              </a:rPr>
              <a:t>el</a:t>
            </a:r>
            <a:r>
              <a:rPr sz="850" spc="-140" dirty="0">
                <a:solidFill>
                  <a:srgbClr val="4D2D4B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er's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2A2D3F"/>
                </a:solidFill>
                <a:latin typeface="Times New Roman"/>
                <a:cs typeface="Times New Roman"/>
              </a:rPr>
              <a:t>eic;pens</a:t>
            </a:r>
            <a:r>
              <a:rPr sz="850" spc="-120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215" dirty="0">
                <a:solidFill>
                  <a:srgbClr val="4F7599"/>
                </a:solidFill>
                <a:latin typeface="Times New Roman"/>
                <a:cs typeface="Times New Roman"/>
              </a:rPr>
              <a:t>,</a:t>
            </a:r>
            <a:r>
              <a:rPr sz="850" spc="-100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263F5B"/>
                </a:solidFill>
                <a:latin typeface="Times New Roman"/>
                <a:cs typeface="Times New Roman"/>
              </a:rPr>
              <a:t>to</a:t>
            </a:r>
            <a:r>
              <a:rPr sz="850" spc="-35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-160" dirty="0">
                <a:solidFill>
                  <a:srgbClr val="4F7599"/>
                </a:solidFill>
                <a:latin typeface="Times New Roman"/>
                <a:cs typeface="Times New Roman"/>
              </a:rPr>
              <a:t>{</a:t>
            </a:r>
            <a:r>
              <a:rPr sz="850" spc="-80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70" dirty="0">
                <a:solidFill>
                  <a:srgbClr val="4B5D6E"/>
                </a:solidFill>
                <a:latin typeface="Times New Roman"/>
                <a:cs typeface="Times New Roman"/>
              </a:rPr>
              <a:t>ta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16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15680" y="4438647"/>
            <a:ext cx="179197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name 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Orpnisation)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opera</a:t>
            </a:r>
            <a:r>
              <a:rPr sz="850" spc="8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-95" dirty="0">
                <a:solidFill>
                  <a:srgbClr val="80365D"/>
                </a:solidFill>
                <a:latin typeface="Times New Roman"/>
                <a:cs typeface="Times New Roman"/>
              </a:rPr>
              <a:t>i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ons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40" dirty="0">
                <a:solidFill>
                  <a:srgbClr val="4B5D6E"/>
                </a:solidFill>
                <a:latin typeface="Times New Roman"/>
                <a:cs typeface="Times New Roman"/>
              </a:rPr>
              <a:t>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89708" y="4438647"/>
            <a:ext cx="3346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20" dirty="0">
                <a:solidFill>
                  <a:srgbClr val="3D4656"/>
                </a:solidFill>
                <a:latin typeface="Arial"/>
                <a:cs typeface="Arial"/>
              </a:rPr>
              <a:t>at </a:t>
            </a:r>
            <a:r>
              <a:rPr sz="700" spc="-6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65" dirty="0">
                <a:solidFill>
                  <a:srgbClr val="4B5D6E"/>
                </a:solidFill>
                <a:latin typeface="Times New Roman"/>
                <a:cs typeface="Times New Roman"/>
              </a:rPr>
              <a:t>the</a:t>
            </a:r>
            <a:endParaRPr sz="850">
              <a:latin typeface="Times New Roman"/>
              <a:cs typeface="Times New Roman"/>
            </a:endParaRPr>
          </a:p>
          <a:p>
            <a:pPr marL="191770">
              <a:lnSpc>
                <a:spcPct val="100000"/>
              </a:lnSpc>
              <a:spcBef>
                <a:spcPts val="65"/>
              </a:spcBef>
            </a:pP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15680" y="4595981"/>
            <a:ext cx="306006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869"/>
              </a:lnSpc>
              <a:tabLst>
                <a:tab pos="751840" algn="l"/>
                <a:tab pos="1431925" algn="l"/>
                <a:tab pos="2129790" algn="l"/>
                <a:tab pos="2763520" algn="l"/>
                <a:tab pos="2823210" algn="l"/>
              </a:tabLst>
            </a:pP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150" dirty="0">
                <a:solidFill>
                  <a:srgbClr val="69707E"/>
                </a:solidFill>
                <a:latin typeface="Times New Roman"/>
                <a:cs typeface="Times New Roman"/>
              </a:rPr>
              <a:t>U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owing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	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delivery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	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ad</a:t>
            </a:r>
            <a:r>
              <a:rPr sz="850" spc="-25" dirty="0">
                <a:solidFill>
                  <a:srgbClr val="2A2D3F"/>
                </a:solidFill>
                <a:latin typeface="Times New Roman"/>
                <a:cs typeface="Times New Roman"/>
              </a:rPr>
              <a:t>d</a:t>
            </a:r>
            <a:r>
              <a:rPr sz="850" spc="110" dirty="0">
                <a:solidFill>
                  <a:srgbClr val="4B5D6E"/>
                </a:solidFill>
                <a:latin typeface="Times New Roman"/>
                <a:cs typeface="Times New Roman"/>
              </a:rPr>
              <a:t>r</a:t>
            </a:r>
            <a:r>
              <a:rPr sz="850" spc="1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ss:</a:t>
            </a:r>
            <a:r>
              <a:rPr sz="850" dirty="0">
                <a:solidFill>
                  <a:srgbClr val="2A2D3F"/>
                </a:solidFill>
                <a:latin typeface="Times New Roman"/>
                <a:cs typeface="Times New Roman"/>
              </a:rPr>
              <a:t>	</a:t>
            </a:r>
            <a:r>
              <a:rPr sz="850" spc="-35" dirty="0">
                <a:solidFill>
                  <a:srgbClr val="4B5D6E"/>
                </a:solidFill>
                <a:latin typeface="Times New Roman"/>
                <a:cs typeface="Times New Roman"/>
              </a:rPr>
              <a:t>(</a:t>
            </a:r>
            <a:r>
              <a:rPr sz="850" spc="-40" dirty="0">
                <a:solidFill>
                  <a:srgbClr val="4B5D6E"/>
                </a:solidFill>
                <a:latin typeface="Times New Roman"/>
                <a:cs typeface="Times New Roman"/>
              </a:rPr>
              <a:t>ST</a:t>
            </a:r>
            <a:r>
              <a:rPr sz="850" spc="-225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-60" dirty="0">
                <a:solidFill>
                  <a:srgbClr val="4B5D6E"/>
                </a:solidFill>
                <a:latin typeface="Times New Roman"/>
                <a:cs typeface="Times New Roman"/>
              </a:rPr>
              <a:t>TE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	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125" dirty="0">
                <a:solidFill>
                  <a:srgbClr val="3D4656"/>
                </a:solidFill>
                <a:latin typeface="Times New Roman"/>
                <a:cs typeface="Times New Roman"/>
              </a:rPr>
              <a:t>R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GA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140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SA</a:t>
            </a:r>
            <a:r>
              <a:rPr sz="850" spc="-9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105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Ol\li_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				</a:t>
            </a:r>
            <a:r>
              <a:rPr sz="850" spc="755" dirty="0">
                <a:solidFill>
                  <a:srgbClr val="010101"/>
                </a:solidFill>
                <a:latin typeface="Times New Roman"/>
                <a:cs typeface="Times New Roman"/>
              </a:rPr>
              <a:t>_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0935" y="4835362"/>
            <a:ext cx="18415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i="1" spc="190" dirty="0">
                <a:solidFill>
                  <a:srgbClr val="3D4656"/>
                </a:solidFill>
                <a:latin typeface="Times New Roman"/>
                <a:cs typeface="Times New Roman"/>
              </a:rPr>
              <a:t>32</a:t>
            </a:r>
            <a:endParaRPr sz="8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270"/>
              </a:spcBef>
            </a:pPr>
            <a:r>
              <a:rPr sz="800" spc="185" dirty="0">
                <a:solidFill>
                  <a:srgbClr val="3D4656"/>
                </a:solidFill>
                <a:latin typeface="Times New Roman"/>
                <a:cs typeface="Times New Roman"/>
              </a:rPr>
              <a:t>33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15680" y="4829012"/>
            <a:ext cx="3508375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2525" algn="l"/>
              </a:tabLst>
            </a:pP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Shipment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lang="en-US" sz="850" spc="-170" dirty="0" smtClean="0">
                <a:solidFill>
                  <a:srgbClr val="4B5D6E"/>
                </a:solidFill>
                <a:latin typeface="Times New Roman"/>
                <a:cs typeface="Times New Roman"/>
              </a:rPr>
              <a:t>will </a:t>
            </a:r>
            <a:r>
              <a:rPr sz="800" spc="75" dirty="0" smtClean="0">
                <a:solidFill>
                  <a:srgbClr val="3D4656"/>
                </a:solidFill>
                <a:latin typeface="Times New Roman"/>
                <a:cs typeface="Times New Roman"/>
              </a:rPr>
              <a:t>be</a:t>
            </a:r>
            <a:r>
              <a:rPr sz="800" spc="-30" dirty="0" smtClean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vila</a:t>
            </a:r>
            <a:r>
              <a:rPr sz="850" spc="-300" dirty="0">
                <a:solidFill>
                  <a:srgbClr val="60C8EF"/>
                </a:solidFill>
                <a:latin typeface="Times New Roman"/>
                <a:cs typeface="Times New Roman"/>
              </a:rPr>
              <a:t>1</a:t>
            </a:r>
            <a:r>
              <a:rPr sz="850" spc="-125" dirty="0">
                <a:solidFill>
                  <a:srgbClr val="60C8EF"/>
                </a:solidFill>
                <a:latin typeface="Times New Roman"/>
                <a:cs typeface="Times New Roman"/>
              </a:rPr>
              <a:t> </a:t>
            </a:r>
            <a:r>
              <a:rPr sz="850" u="sng" dirty="0">
                <a:solidFill>
                  <a:srgbClr val="60C8EF"/>
                </a:solidFill>
                <a:latin typeface="Times New Roman"/>
                <a:cs typeface="Times New Roman"/>
              </a:rPr>
              <a:t> 	</a:t>
            </a:r>
            <a:r>
              <a:rPr sz="850" spc="265" dirty="0">
                <a:solidFill>
                  <a:srgbClr val="010101"/>
                </a:solidFill>
                <a:latin typeface="Times New Roman"/>
                <a:cs typeface="Times New Roman"/>
              </a:rPr>
              <a:t>_</a:t>
            </a:r>
            <a:endParaRPr sz="850" dirty="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209"/>
              </a:spcBef>
            </a:pP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65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-55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105" dirty="0">
                <a:solidFill>
                  <a:srgbClr val="3D4656"/>
                </a:solidFill>
                <a:latin typeface="Arial"/>
                <a:cs typeface="Arial"/>
              </a:rPr>
              <a:t>w</a:t>
            </a:r>
            <a:r>
              <a:rPr sz="750" spc="180" dirty="0">
                <a:solidFill>
                  <a:srgbClr val="79496E"/>
                </a:solidFill>
                <a:latin typeface="Arial"/>
                <a:cs typeface="Arial"/>
              </a:rPr>
              <a:t>·</a:t>
            </a:r>
            <a:r>
              <a:rPr sz="850" spc="-120" dirty="0">
                <a:solidFill>
                  <a:srgbClr val="1660A1"/>
                </a:solidFill>
                <a:latin typeface="Times New Roman"/>
                <a:cs typeface="Times New Roman"/>
              </a:rPr>
              <a:t>I</a:t>
            </a:r>
            <a:r>
              <a:rPr sz="850" dirty="0">
                <a:solidFill>
                  <a:srgbClr val="1660A1"/>
                </a:solidFill>
                <a:latin typeface="Times New Roman"/>
                <a:cs typeface="Times New Roman"/>
              </a:rPr>
              <a:t>   </a:t>
            </a:r>
            <a:r>
              <a:rPr sz="850" spc="-5" dirty="0">
                <a:solidFill>
                  <a:srgbClr val="1660A1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i:r</a:t>
            </a:r>
            <a:r>
              <a:rPr sz="850" spc="-12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vlde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appropriate</a:t>
            </a:r>
            <a:r>
              <a:rPr sz="850" dirty="0">
                <a:solidFill>
                  <a:srgbClr val="2A2D3F"/>
                </a:solidFill>
                <a:latin typeface="Times New Roman"/>
                <a:cs typeface="Times New Roman"/>
              </a:rPr>
              <a:t>   </a:t>
            </a:r>
            <a:r>
              <a:rPr sz="850" spc="-3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40" dirty="0">
                <a:solidFill>
                  <a:srgbClr val="3D4656"/>
                </a:solidFill>
                <a:latin typeface="Times New Roman"/>
                <a:cs typeface="Times New Roman"/>
              </a:rPr>
              <a:t>tific::atron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60" dirty="0">
                <a:solidFill>
                  <a:srgbClr val="315975"/>
                </a:solidFill>
                <a:latin typeface="Times New Roman"/>
                <a:cs typeface="Times New Roman"/>
              </a:rPr>
              <a:t>{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STATE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endParaRPr sz="850" dirty="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15680" y="5127527"/>
            <a:ext cx="3510279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1973580" algn="l"/>
              </a:tabLst>
            </a:pP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ORGA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140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SA</a:t>
            </a:r>
            <a:r>
              <a:rPr sz="850" spc="-114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105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Ol\I)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prior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 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sh</a:t>
            </a:r>
            <a:r>
              <a:rPr sz="850" spc="-135" dirty="0">
                <a:solidFill>
                  <a:srgbClr val="66858E"/>
                </a:solidFill>
                <a:latin typeface="Times New Roman"/>
                <a:cs typeface="Times New Roman"/>
              </a:rPr>
              <a:t>"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pment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120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00" spc="-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enab</a:t>
            </a:r>
            <a:r>
              <a:rPr sz="850" spc="-60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16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7B7B70"/>
                </a:solidFill>
                <a:latin typeface="Times New Roman"/>
                <a:cs typeface="Times New Roman"/>
              </a:rPr>
              <a:t>(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TATE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ORGA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145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AT</a:t>
            </a:r>
            <a:r>
              <a:rPr sz="850" spc="-105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ON),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or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646054"/>
                </a:solidFill>
                <a:latin typeface="Times New Roman"/>
                <a:cs typeface="Times New Roman"/>
              </a:rPr>
              <a:t>t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h</a:t>
            </a:r>
            <a:r>
              <a:rPr sz="850" spc="-95" dirty="0">
                <a:solidFill>
                  <a:srgbClr val="80365D"/>
                </a:solidFill>
                <a:latin typeface="Times New Roman"/>
                <a:cs typeface="Times New Roman"/>
              </a:rPr>
              <a:t>i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:rd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4B5D6E"/>
                </a:solidFill>
                <a:latin typeface="Times New Roman"/>
                <a:cs typeface="Times New Roman"/>
              </a:rPr>
              <a:t>p</a:t>
            </a:r>
            <a:r>
              <a:rPr sz="850" spc="35" dirty="0">
                <a:solidFill>
                  <a:srgbClr val="2A2D3F"/>
                </a:solidFill>
                <a:latin typeface="Times New Roman"/>
                <a:cs typeface="Times New Roman"/>
              </a:rPr>
              <a:t>arty</a:t>
            </a:r>
            <a:r>
              <a:rPr sz="850" spc="5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424682"/>
                </a:solidFill>
                <a:latin typeface="Times New Roman"/>
                <a:cs typeface="Times New Roman"/>
              </a:rPr>
              <a:t>i</a:t>
            </a:r>
            <a:r>
              <a:rPr sz="850" dirty="0">
                <a:solidFill>
                  <a:srgbClr val="424682"/>
                </a:solidFill>
                <a:latin typeface="Times New Roman"/>
                <a:cs typeface="Times New Roman"/>
              </a:rPr>
              <a:t>	</a:t>
            </a:r>
            <a:r>
              <a:rPr sz="850" spc="-25" dirty="0">
                <a:solidFill>
                  <a:srgbClr val="424682"/>
                </a:solidFill>
                <a:latin typeface="Times New Roman"/>
                <a:cs typeface="Times New Roman"/>
              </a:rPr>
              <a:t>i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45" dirty="0">
                <a:solidFill>
                  <a:srgbClr val="424682"/>
                </a:solidFill>
                <a:latin typeface="Times New Roman"/>
                <a:cs typeface="Times New Roman"/>
              </a:rPr>
              <a:t>n</a:t>
            </a:r>
            <a:r>
              <a:rPr sz="850" dirty="0">
                <a:solidFill>
                  <a:srgbClr val="424682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424682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c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ompany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50" dirty="0">
                <a:solidFill>
                  <a:srgbClr val="315975"/>
                </a:solidFill>
                <a:latin typeface="Times New Roman"/>
                <a:cs typeface="Times New Roman"/>
              </a:rPr>
              <a:t>f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f</a:t>
            </a:r>
            <a:r>
              <a:rPr sz="850" spc="-175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75" dirty="0">
                <a:solidFill>
                  <a:srgbClr val="4B5D6E"/>
                </a:solidFill>
                <a:latin typeface="Times New Roman"/>
                <a:cs typeface="Times New Roman"/>
              </a:rPr>
              <a:t>tate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-40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95" dirty="0">
                <a:solidFill>
                  <a:srgbClr val="4B5D6E"/>
                </a:solidFill>
                <a:latin typeface="Times New Roman"/>
                <a:cs typeface="Times New Roman"/>
              </a:rPr>
              <a:t>m</a:t>
            </a:r>
            <a:r>
              <a:rPr sz="850" spc="16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7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3D4656"/>
                </a:solidFill>
                <a:latin typeface="Arial"/>
                <a:cs typeface="Arial"/>
              </a:rPr>
              <a:t>of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15680" y="5381010"/>
            <a:ext cx="3507740" cy="70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>
              <a:lnSpc>
                <a:spcPct val="106400"/>
              </a:lnSpc>
            </a:pPr>
            <a:r>
              <a:rPr sz="850" spc="5" dirty="0">
                <a:solidFill>
                  <a:srgbClr val="2A2D3F"/>
                </a:solidFill>
                <a:latin typeface="Times New Roman"/>
                <a:cs typeface="Times New Roman"/>
              </a:rPr>
              <a:t>Organis</a:t>
            </a:r>
            <a:r>
              <a:rPr sz="850" spc="2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120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-95" dirty="0">
                <a:solidFill>
                  <a:srgbClr val="80365D"/>
                </a:solidFill>
                <a:latin typeface="Times New Roman"/>
                <a:cs typeface="Times New Roman"/>
              </a:rPr>
              <a:t>i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20" dirty="0">
                <a:solidFill>
                  <a:srgbClr val="69707E"/>
                </a:solidFill>
                <a:latin typeface="Times New Roman"/>
                <a:cs typeface="Times New Roman"/>
              </a:rPr>
              <a:t>)</a:t>
            </a:r>
            <a:r>
              <a:rPr sz="850" spc="-50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di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10" dirty="0">
                <a:solidFill>
                  <a:srgbClr val="424682"/>
                </a:solidFill>
                <a:latin typeface="Times New Roman"/>
                <a:cs typeface="Times New Roman"/>
              </a:rPr>
              <a:t>i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c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185" dirty="0">
                <a:solidFill>
                  <a:srgbClr val="69707E"/>
                </a:solidFill>
                <a:latin typeface="Times New Roman"/>
                <a:cs typeface="Times New Roman"/>
              </a:rPr>
              <a:t>,</a:t>
            </a:r>
            <a:r>
              <a:rPr sz="850" spc="100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15" dirty="0">
                <a:solidFill>
                  <a:srgbClr val="646054"/>
                </a:solidFill>
                <a:latin typeface="Times New Roman"/>
                <a:cs typeface="Times New Roman"/>
              </a:rPr>
              <a:t>i</a:t>
            </a:r>
            <a:r>
              <a:rPr sz="800" spc="5" dirty="0">
                <a:solidFill>
                  <a:srgbClr val="646054"/>
                </a:solidFill>
                <a:latin typeface="Times New Roman"/>
                <a:cs typeface="Times New Roman"/>
              </a:rPr>
              <a:t>n</a:t>
            </a:r>
            <a:r>
              <a:rPr sz="800" spc="40" dirty="0">
                <a:solidFill>
                  <a:srgbClr val="3D4656"/>
                </a:solidFill>
                <a:latin typeface="Times New Roman"/>
                <a:cs typeface="Times New Roman"/>
              </a:rPr>
              <a:t>speot</a:t>
            </a:r>
            <a:r>
              <a:rPr sz="80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the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5" dirty="0">
                <a:solidFill>
                  <a:srgbClr val="2A2D3F"/>
                </a:solidFill>
                <a:latin typeface="Times New Roman"/>
                <a:cs typeface="Times New Roman"/>
              </a:rPr>
              <a:t>g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oods</a:t>
            </a:r>
            <a:r>
              <a:rPr sz="850" spc="-7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pr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i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or</a:t>
            </a:r>
            <a:r>
              <a:rPr sz="850" spc="-12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0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245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shipmen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395" dirty="0">
                <a:solidFill>
                  <a:srgbClr val="7E8EA1"/>
                </a:solidFill>
                <a:latin typeface="Times New Roman"/>
                <a:cs typeface="Times New Roman"/>
              </a:rPr>
              <a:t>.</a:t>
            </a:r>
            <a:r>
              <a:rPr sz="850" spc="-60" dirty="0">
                <a:solidFill>
                  <a:srgbClr val="4F7B79"/>
                </a:solidFill>
                <a:latin typeface="Times New Roman"/>
                <a:cs typeface="Times New Roman"/>
              </a:rPr>
              <a:t>H</a:t>
            </a:r>
            <a:r>
              <a:rPr sz="850" spc="-85" dirty="0">
                <a:solidFill>
                  <a:srgbClr val="4F7B79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263F5B"/>
                </a:solidFill>
                <a:latin typeface="Times New Roman"/>
                <a:cs typeface="Times New Roman"/>
              </a:rPr>
              <a:t>re</a:t>
            </a:r>
            <a:r>
              <a:rPr sz="850" spc="75" dirty="0">
                <a:solidFill>
                  <a:srgbClr val="263F5B"/>
                </a:solidFill>
                <a:latin typeface="Times New Roman"/>
                <a:cs typeface="Times New Roman"/>
              </a:rPr>
              <a:t>q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u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50" spc="-35" dirty="0">
                <a:solidFill>
                  <a:srgbClr val="4D2D4B"/>
                </a:solidFill>
                <a:latin typeface="Times New Roman"/>
                <a:cs typeface="Times New Roman"/>
              </a:rPr>
              <a:t>r</a:t>
            </a:r>
            <a:r>
              <a:rPr sz="850" spc="170" dirty="0">
                <a:solidFill>
                  <a:srgbClr val="4B5D6E"/>
                </a:solidFill>
                <a:latin typeface="Times New Roman"/>
                <a:cs typeface="Times New Roman"/>
              </a:rPr>
              <a:t>ed</a:t>
            </a:r>
            <a:r>
              <a:rPr sz="850" spc="9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Seller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w</a:t>
            </a:r>
            <a:r>
              <a:rPr sz="850" spc="-25" dirty="0">
                <a:solidFill>
                  <a:srgbClr val="69707E"/>
                </a:solidFill>
                <a:latin typeface="Times New Roman"/>
                <a:cs typeface="Times New Roman"/>
              </a:rPr>
              <a:t>i</a:t>
            </a:r>
            <a:r>
              <a:rPr sz="850" spc="-20" dirty="0">
                <a:solidFill>
                  <a:srgbClr val="69707E"/>
                </a:solidFill>
                <a:latin typeface="Times New Roman"/>
                <a:cs typeface="Times New Roman"/>
              </a:rPr>
              <a:t>l</a:t>
            </a:r>
            <a:r>
              <a:rPr sz="850" spc="-65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45" dirty="0">
                <a:solidFill>
                  <a:srgbClr val="1660A1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2A2D3F"/>
                </a:solidFill>
                <a:latin typeface="Times New Roman"/>
                <a:cs typeface="Times New Roman"/>
              </a:rPr>
              <a:t>arraqge</a:t>
            </a:r>
            <a:r>
              <a:rPr sz="850" spc="-12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for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-35" dirty="0">
                <a:solidFill>
                  <a:srgbClr val="3D4656"/>
                </a:solidFill>
                <a:latin typeface="Arial"/>
                <a:cs typeface="Arial"/>
              </a:rPr>
              <a:t>insur:a</a:t>
            </a:r>
            <a:r>
              <a:rPr sz="800" spc="-14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nee</a:t>
            </a:r>
            <a:r>
              <a:rPr sz="850" spc="-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on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3D4656"/>
                </a:solidFill>
                <a:latin typeface="Times New Roman"/>
                <a:cs typeface="Times New Roman"/>
              </a:rPr>
              <a:t>the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g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.ood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155" dirty="0">
                <a:solidFill>
                  <a:srgbClr val="3D4656"/>
                </a:solidFill>
                <a:latin typeface="Times New Roman"/>
                <a:cs typeface="Times New Roman"/>
              </a:rPr>
              <a:t>,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at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4B5D6E"/>
                </a:solidFill>
                <a:latin typeface="Arial"/>
                <a:cs typeface="Arial"/>
              </a:rPr>
              <a:t>SE</a:t>
            </a:r>
            <a:r>
              <a:rPr sz="750" spc="-145" dirty="0">
                <a:solidFill>
                  <a:srgbClr val="4B5D6E"/>
                </a:solidFill>
                <a:latin typeface="Arial"/>
                <a:cs typeface="Arial"/>
              </a:rPr>
              <a:t>i</a:t>
            </a:r>
            <a:r>
              <a:rPr sz="750" spc="-140" dirty="0">
                <a:solidFill>
                  <a:srgbClr val="821F60"/>
                </a:solidFill>
                <a:latin typeface="Arial"/>
                <a:cs typeface="Arial"/>
              </a:rPr>
              <a:t>i</a:t>
            </a:r>
            <a:r>
              <a:rPr sz="750" spc="114" dirty="0">
                <a:solidFill>
                  <a:srgbClr val="3D4656"/>
                </a:solidFill>
                <a:latin typeface="Arial"/>
                <a:cs typeface="Arial"/>
              </a:rPr>
              <a:t>ers</a:t>
            </a:r>
            <a:r>
              <a:rPr sz="750" spc="-8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eic;pens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215" dirty="0">
                <a:solidFill>
                  <a:srgbClr val="66858E"/>
                </a:solidFill>
                <a:latin typeface="Times New Roman"/>
                <a:cs typeface="Times New Roman"/>
              </a:rPr>
              <a:t>,</a:t>
            </a:r>
            <a:r>
              <a:rPr sz="850" spc="75" dirty="0">
                <a:solidFill>
                  <a:srgbClr val="79496E"/>
                </a:solidFill>
                <a:latin typeface="Times New Roman"/>
                <a:cs typeface="Times New Roman"/>
              </a:rPr>
              <a:t>u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p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4D2D4B"/>
                </a:solidFill>
                <a:latin typeface="Times New Roman"/>
                <a:cs typeface="Times New Roman"/>
              </a:rPr>
              <a:t>t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3D4656"/>
                </a:solidFill>
                <a:latin typeface="Arial"/>
                <a:cs typeface="Arial"/>
              </a:rPr>
              <a:t>the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p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10" dirty="0">
                <a:solidFill>
                  <a:srgbClr val="424682"/>
                </a:solidFill>
                <a:latin typeface="Times New Roman"/>
                <a:cs typeface="Times New Roman"/>
              </a:rPr>
              <a:t>i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nt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deli:ver,i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80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0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60" dirty="0">
                <a:solidFill>
                  <a:srgbClr val="4B5D6E"/>
                </a:solidFill>
                <a:latin typeface="Times New Roman"/>
                <a:cs typeface="Times New Roman"/>
              </a:rPr>
              <a:t>{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-160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-95" dirty="0">
                <a:solidFill>
                  <a:srgbClr val="4B5D6E"/>
                </a:solidFill>
                <a:latin typeface="Times New Roman"/>
                <a:cs typeface="Times New Roman"/>
              </a:rPr>
              <a:t>ATE</a:t>
            </a:r>
            <a:r>
              <a:rPr sz="850" spc="-50" dirty="0">
                <a:solidFill>
                  <a:srgbClr val="60C8EF"/>
                </a:solidFill>
                <a:latin typeface="Times New Roman"/>
                <a:cs typeface="Times New Roman"/>
              </a:rPr>
              <a:t>.</a:t>
            </a:r>
            <a:r>
              <a:rPr sz="850" spc="-90" dirty="0">
                <a:solidFill>
                  <a:srgbClr val="60C8EF"/>
                </a:solidFill>
                <a:latin typeface="Times New Roman"/>
                <a:cs typeface="Times New Roman"/>
              </a:rPr>
              <a:t> </a:t>
            </a:r>
            <a:r>
              <a:rPr sz="850" spc="-90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4B5D6E"/>
                </a:solidFill>
                <a:latin typeface="Times New Roman"/>
                <a:cs typeface="Times New Roman"/>
              </a:rPr>
              <a:t>ORGA</a:t>
            </a:r>
            <a:r>
              <a:rPr sz="850" spc="-3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-105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155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8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-40" dirty="0">
                <a:solidFill>
                  <a:srgbClr val="315975"/>
                </a:solidFill>
                <a:latin typeface="Times New Roman"/>
                <a:cs typeface="Times New Roman"/>
              </a:rPr>
              <a:t>I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145" dirty="0">
                <a:solidFill>
                  <a:srgbClr val="EBB644"/>
                </a:solidFill>
                <a:latin typeface="Times New Roman"/>
                <a:cs typeface="Times New Roman"/>
              </a:rPr>
              <a:t>.</a:t>
            </a:r>
            <a:r>
              <a:rPr sz="850" spc="-105" dirty="0">
                <a:solidFill>
                  <a:srgbClr val="4F7599"/>
                </a:solidFill>
                <a:latin typeface="Times New Roman"/>
                <a:cs typeface="Times New Roman"/>
              </a:rPr>
              <a:t>I</a:t>
            </a:r>
            <a:r>
              <a:rPr sz="850" spc="290" dirty="0">
                <a:solidFill>
                  <a:srgbClr val="69707E"/>
                </a:solidFill>
                <a:latin typeface="Times New Roman"/>
                <a:cs typeface="Times New Roman"/>
              </a:rPr>
              <a:t>,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u</a:t>
            </a:r>
            <a:r>
              <a:rPr sz="850" spc="-10" dirty="0">
                <a:solidFill>
                  <a:srgbClr val="2A2D3F"/>
                </a:solidFill>
                <a:latin typeface="Times New Roman"/>
                <a:cs typeface="Times New Roman"/>
              </a:rPr>
              <a:t>s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5" dirty="0">
                <a:solidFill>
                  <a:srgbClr val="2A2D3F"/>
                </a:solidFill>
                <a:latin typeface="Times New Roman"/>
                <a:cs typeface="Times New Roman"/>
              </a:rPr>
              <a:t>g</a:t>
            </a:r>
            <a:r>
              <a:rPr sz="850" spc="-7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125" dirty="0">
                <a:solidFill>
                  <a:srgbClr val="263F5B"/>
                </a:solidFill>
                <a:latin typeface="Times New Roman"/>
                <a:cs typeface="Times New Roman"/>
              </a:rPr>
              <a:t>a</a:t>
            </a:r>
            <a:r>
              <a:rPr sz="850" spc="-3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d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u</a:t>
            </a:r>
            <a:r>
              <a:rPr sz="850" spc="-35" dirty="0">
                <a:solidFill>
                  <a:srgbClr val="315975"/>
                </a:solidFill>
                <a:latin typeface="Times New Roman"/>
                <a:cs typeface="Times New Roman"/>
              </a:rPr>
              <a:t>ly</a:t>
            </a:r>
            <a:r>
              <a:rPr sz="850" spc="2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icensed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and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80" dirty="0">
                <a:solidFill>
                  <a:srgbClr val="69707E"/>
                </a:solidFill>
                <a:latin typeface="Times New Roman"/>
                <a:cs typeface="Times New Roman"/>
              </a:rPr>
              <a:t>!</a:t>
            </a:r>
            <a:r>
              <a:rPr sz="850" spc="-305" dirty="0">
                <a:solidFill>
                  <a:srgbClr val="69707E"/>
                </a:solidFill>
                <a:latin typeface="Times New Roman"/>
                <a:cs typeface="Times New Roman"/>
              </a:rPr>
              <a:t>"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eputabl</a:t>
            </a:r>
            <a:r>
              <a:rPr sz="850" spc="-16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430" dirty="0">
                <a:solidFill>
                  <a:srgbClr val="7B7B70"/>
                </a:solidFill>
                <a:latin typeface="Times New Roman"/>
                <a:cs typeface="Times New Roman"/>
              </a:rPr>
              <a:t>·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nsurance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company.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4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65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-55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w</a:t>
            </a:r>
            <a:r>
              <a:rPr sz="850" spc="-45" dirty="0">
                <a:solidFill>
                  <a:srgbClr val="7B7B70"/>
                </a:solidFill>
                <a:latin typeface="Times New Roman"/>
                <a:cs typeface="Times New Roman"/>
              </a:rPr>
              <a:t>i</a:t>
            </a:r>
            <a:r>
              <a:rPr sz="850" dirty="0">
                <a:solidFill>
                  <a:srgbClr val="7B7B70"/>
                </a:solidFill>
                <a:latin typeface="Times New Roman"/>
                <a:cs typeface="Times New Roman"/>
              </a:rPr>
              <a:t>l</a:t>
            </a:r>
            <a:r>
              <a:rPr sz="850" spc="-65" dirty="0">
                <a:solidFill>
                  <a:srgbClr val="80365D"/>
                </a:solidFill>
                <a:latin typeface="Times New Roman"/>
                <a:cs typeface="Times New Roman"/>
              </a:rPr>
              <a:t>l</a:t>
            </a:r>
            <a:r>
              <a:rPr sz="850" dirty="0">
                <a:solidFill>
                  <a:srgbClr val="80365D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80365D"/>
                </a:solidFill>
                <a:latin typeface="Times New Roman"/>
                <a:cs typeface="Times New Roman"/>
              </a:rPr>
              <a:t> </a:t>
            </a:r>
            <a:r>
              <a:rPr sz="850" spc="-55" dirty="0">
                <a:solidFill>
                  <a:srgbClr val="4B5D6E"/>
                </a:solidFill>
                <a:latin typeface="Times New Roman"/>
                <a:cs typeface="Times New Roman"/>
              </a:rPr>
              <a:t>l</a:t>
            </a:r>
            <a:r>
              <a:rPr sz="850" spc="-204" dirty="0">
                <a:solidFill>
                  <a:srgbClr val="4B5D6E"/>
                </a:solidFill>
                <a:latin typeface="Times New Roman"/>
                <a:cs typeface="Times New Roman"/>
              </a:rPr>
              <a:t>"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etai</a:t>
            </a:r>
            <a:r>
              <a:rPr sz="850" spc="45" dirty="0">
                <a:solidFill>
                  <a:srgbClr val="69707E"/>
                </a:solidFill>
                <a:latin typeface="Times New Roman"/>
                <a:cs typeface="Times New Roman"/>
              </a:rPr>
              <a:t>n</a:t>
            </a:r>
            <a:r>
              <a:rPr sz="850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-20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50" spc="15" dirty="0">
                <a:solidFill>
                  <a:srgbClr val="2A2D3F"/>
                </a:solidFill>
                <a:latin typeface="Times New Roman"/>
                <a:cs typeface="Times New Roman"/>
              </a:rPr>
              <a:t>t</a:t>
            </a:r>
            <a:r>
              <a:rPr sz="850" spc="50" dirty="0">
                <a:solidFill>
                  <a:srgbClr val="80365D"/>
                </a:solidFill>
                <a:latin typeface="Times New Roman"/>
                <a:cs typeface="Times New Roman"/>
              </a:rPr>
              <a:t>l</a:t>
            </a:r>
            <a:r>
              <a:rPr sz="850" spc="12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275" dirty="0">
                <a:solidFill>
                  <a:srgbClr val="49879E"/>
                </a:solidFill>
                <a:latin typeface="Times New Roman"/>
                <a:cs typeface="Times New Roman"/>
              </a:rPr>
              <a:t>,</a:t>
            </a:r>
            <a:r>
              <a:rPr sz="850" spc="-20" dirty="0">
                <a:solidFill>
                  <a:srgbClr val="49879E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75" dirty="0">
                <a:solidFill>
                  <a:srgbClr val="4B5D6E"/>
                </a:solidFill>
                <a:latin typeface="Times New Roman"/>
                <a:cs typeface="Times New Roman"/>
              </a:rPr>
              <a:t>nd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5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risik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-20" dirty="0">
                <a:solidFill>
                  <a:srgbClr val="263F5B"/>
                </a:solidFill>
                <a:latin typeface="Times New Roman"/>
                <a:cs typeface="Times New Roman"/>
              </a:rPr>
              <a:t>f</a:t>
            </a:r>
            <a:r>
              <a:rPr sz="85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4B5D6E"/>
                </a:solidFill>
                <a:latin typeface="Arial"/>
                <a:cs typeface="Arial"/>
              </a:rPr>
              <a:t>loss</a:t>
            </a:r>
            <a:r>
              <a:rPr sz="750" spc="10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145" dirty="0">
                <a:solidFill>
                  <a:srgbClr val="424682"/>
                </a:solidFill>
                <a:latin typeface="Times New Roman"/>
                <a:cs typeface="Times New Roman"/>
              </a:rPr>
              <a:t>r</a:t>
            </a:r>
            <a:r>
              <a:rPr sz="850" spc="340" dirty="0">
                <a:solidFill>
                  <a:srgbClr val="66858E"/>
                </a:solidFill>
                <a:latin typeface="Times New Roman"/>
                <a:cs typeface="Times New Roman"/>
              </a:rPr>
              <a:t>,</a:t>
            </a:r>
            <a:r>
              <a:rPr sz="850" spc="-80" dirty="0">
                <a:solidFill>
                  <a:srgbClr val="66858E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114" dirty="0">
                <a:solidFill>
                  <a:srgbClr val="4B5D6E"/>
                </a:solidFill>
                <a:latin typeface="Times New Roman"/>
                <a:cs typeface="Times New Roman"/>
              </a:rPr>
              <a:t>h</a:t>
            </a:r>
            <a:r>
              <a:rPr sz="850" spc="120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40" dirty="0">
                <a:solidFill>
                  <a:srgbClr val="3D4656"/>
                </a:solidFill>
                <a:latin typeface="Times New Roman"/>
                <a:cs typeface="Times New Roman"/>
              </a:rPr>
              <a:t>Go&lt;ids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unti</a:t>
            </a:r>
            <a:r>
              <a:rPr sz="850" spc="-65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dirty="0">
                <a:solidFill>
                  <a:srgbClr val="1660A1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1660A1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4B5D6E"/>
                </a:solidFill>
                <a:latin typeface="Times New Roman"/>
                <a:cs typeface="Times New Roman"/>
              </a:rPr>
              <a:t>they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1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are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0121" y="5533426"/>
            <a:ext cx="17462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14" dirty="0">
                <a:solidFill>
                  <a:srgbClr val="3D4656"/>
                </a:solidFill>
                <a:latin typeface="Times New Roman"/>
                <a:cs typeface="Times New Roman"/>
              </a:rPr>
              <a:t>3</a:t>
            </a:r>
            <a:r>
              <a:rPr sz="800" spc="-204" dirty="0">
                <a:solidFill>
                  <a:srgbClr val="7E8EA1"/>
                </a:solidFill>
                <a:latin typeface="Times New Roman"/>
                <a:cs typeface="Times New Roman"/>
              </a:rPr>
              <a:t>.</a:t>
            </a:r>
            <a:r>
              <a:rPr sz="800" spc="195" dirty="0">
                <a:solidFill>
                  <a:srgbClr val="3D4656"/>
                </a:solidFill>
                <a:latin typeface="Times New Roman"/>
                <a:cs typeface="Times New Roman"/>
              </a:rPr>
              <a:t>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0121" y="5944995"/>
            <a:ext cx="16637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3..5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15680" y="6078179"/>
            <a:ext cx="350583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9290" algn="l"/>
                <a:tab pos="995044" algn="l"/>
                <a:tab pos="1546225" algn="l"/>
                <a:tab pos="2065655" algn="l"/>
                <a:tab pos="2423795" algn="l"/>
                <a:tab pos="3397885" algn="l"/>
              </a:tabLst>
            </a:pP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delivered	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to	</a:t>
            </a:r>
            <a:r>
              <a:rPr sz="850" dirty="0">
                <a:solidFill>
                  <a:srgbClr val="69707E"/>
                </a:solidFill>
                <a:latin typeface="Times New Roman"/>
                <a:cs typeface="Times New Roman"/>
              </a:rPr>
              <a:t>(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-200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-110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-40" dirty="0">
                <a:solidFill>
                  <a:srgbClr val="4B5D6E"/>
                </a:solidFill>
                <a:latin typeface="Times New Roman"/>
                <a:cs typeface="Times New Roman"/>
              </a:rPr>
              <a:t>TE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	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	</a:t>
            </a:r>
            <a:r>
              <a:rPr sz="800" spc="60" dirty="0">
                <a:solidFill>
                  <a:srgbClr val="4B5D6E"/>
                </a:solidFill>
                <a:latin typeface="Arial"/>
                <a:cs typeface="Arial"/>
              </a:rPr>
              <a:t>Of</a:t>
            </a:r>
            <a:r>
              <a:rPr sz="800" dirty="0">
                <a:solidFill>
                  <a:srgbClr val="4B5D6E"/>
                </a:solidFill>
                <a:latin typeface="Arial"/>
                <a:cs typeface="Arial"/>
              </a:rPr>
              <a:t>	</a:t>
            </a:r>
            <a:r>
              <a:rPr sz="850" spc="-75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-55" dirty="0">
                <a:solidFill>
                  <a:srgbClr val="4B5D6E"/>
                </a:solidFill>
                <a:latin typeface="Times New Roman"/>
                <a:cs typeface="Times New Roman"/>
              </a:rPr>
              <a:t>RGAMS</a:t>
            </a:r>
            <a:r>
              <a:rPr sz="850" spc="-114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TIO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-35" dirty="0">
                <a:solidFill>
                  <a:srgbClr val="4F7599"/>
                </a:solidFill>
                <a:latin typeface="Times New Roman"/>
                <a:cs typeface="Times New Roman"/>
              </a:rPr>
              <a:t>I</a:t>
            </a:r>
            <a:r>
              <a:rPr sz="850" dirty="0">
                <a:solidFill>
                  <a:srgbClr val="4F7599"/>
                </a:solidFill>
                <a:latin typeface="Times New Roman"/>
                <a:cs typeface="Times New Roman"/>
              </a:rPr>
              <a:t>	</a:t>
            </a:r>
            <a:r>
              <a:rPr sz="800" spc="60" dirty="0">
                <a:solidFill>
                  <a:srgbClr val="4B5D6E"/>
                </a:solidFill>
                <a:latin typeface="Times New Roman"/>
                <a:cs typeface="Times New Roman"/>
              </a:rPr>
              <a:t>in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53944" y="4493759"/>
            <a:ext cx="84328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>
                <a:solidFill>
                  <a:srgbClr val="2A2D3F"/>
                </a:solidFill>
                <a:latin typeface="Times New Roman"/>
                <a:cs typeface="Times New Roman"/>
              </a:rPr>
              <a:t>9</a:t>
            </a:r>
            <a:r>
              <a:rPr sz="850" spc="-395" dirty="0">
                <a:solidFill>
                  <a:srgbClr val="5D97BC"/>
                </a:solidFill>
                <a:latin typeface="Times New Roman"/>
                <a:cs typeface="Times New Roman"/>
              </a:rPr>
              <a:t>1</a:t>
            </a:r>
            <a:r>
              <a:rPr sz="850" spc="280" dirty="0">
                <a:solidFill>
                  <a:srgbClr val="315975"/>
                </a:solidFill>
                <a:latin typeface="Times New Roman"/>
                <a:cs typeface="Times New Roman"/>
              </a:rPr>
              <a:t>.</a:t>
            </a:r>
            <a:r>
              <a:rPr sz="850" spc="-13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3D4656"/>
                </a:solidFill>
                <a:latin typeface="Times New Roman"/>
                <a:cs typeface="Times New Roman"/>
              </a:rPr>
              <a:t>Miscellaneous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34140" y="4636126"/>
            <a:ext cx="21717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9</a:t>
            </a:r>
            <a:r>
              <a:rPr sz="850" spc="-75" dirty="0">
                <a:solidFill>
                  <a:srgbClr val="69707E"/>
                </a:solidFill>
                <a:latin typeface="Times New Roman"/>
                <a:cs typeface="Times New Roman"/>
              </a:rPr>
              <a:t>.</a:t>
            </a:r>
            <a:r>
              <a:rPr sz="850" spc="395" dirty="0">
                <a:solidFill>
                  <a:srgbClr val="315975"/>
                </a:solidFill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93478" y="4629389"/>
            <a:ext cx="3575685" cy="289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5200"/>
              </a:lnSpc>
            </a:pP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Seller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hall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-125" dirty="0">
                <a:solidFill>
                  <a:srgbClr val="263F5B"/>
                </a:solidFill>
                <a:latin typeface="Times New Roman"/>
                <a:cs typeface="Times New Roman"/>
              </a:rPr>
              <a:t>CJt</a:t>
            </a:r>
            <a:r>
              <a:rPr sz="850" spc="4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as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ign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3D4656"/>
                </a:solidFill>
                <a:latin typeface="Arial"/>
                <a:cs typeface="Arial"/>
              </a:rPr>
              <a:t>it:s</a:t>
            </a:r>
            <a:r>
              <a:rPr sz="800" spc="1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3D4656"/>
                </a:solidFill>
                <a:latin typeface="Arial"/>
                <a:cs typeface="Arial"/>
              </a:rPr>
              <a:t>ri,g</a:t>
            </a:r>
            <a:r>
              <a:rPr sz="800" spc="-165" dirty="0">
                <a:solidFill>
                  <a:srgbClr val="3D4656"/>
                </a:solidFill>
                <a:latin typeface="Arial"/>
                <a:cs typeface="Arial"/>
              </a:rPr>
              <a:t>n</a:t>
            </a:r>
            <a:r>
              <a:rPr sz="800" spc="70" dirty="0">
                <a:solidFill>
                  <a:srgbClr val="3D4656"/>
                </a:solidFill>
                <a:latin typeface="Arial"/>
                <a:cs typeface="Arial"/>
              </a:rPr>
              <a:t>ts</a:t>
            </a:r>
            <a:r>
              <a:rPr sz="800" spc="-5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or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b</a:t>
            </a:r>
            <a:r>
              <a:rPr sz="850" spc="-95" dirty="0">
                <a:solidFill>
                  <a:srgbClr val="857299"/>
                </a:solidFill>
                <a:latin typeface="Times New Roman"/>
                <a:cs typeface="Times New Roman"/>
              </a:rPr>
              <a:t>l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igations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w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u</a:t>
            </a:r>
            <a:r>
              <a:rPr sz="850" spc="10" dirty="0">
                <a:solidFill>
                  <a:srgbClr val="315975"/>
                </a:solidFill>
                <a:latin typeface="Times New Roman"/>
                <a:cs typeface="Times New Roman"/>
              </a:rPr>
              <a:t>l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r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60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h</a:t>
            </a:r>
            <a:r>
              <a:rPr sz="850" spc="10" dirty="0">
                <a:solidFill>
                  <a:srgbClr val="4F7599"/>
                </a:solidFill>
                <a:latin typeface="Times New Roman"/>
                <a:cs typeface="Times New Roman"/>
              </a:rPr>
              <a:t>i</a:t>
            </a:r>
            <a:r>
              <a:rPr sz="850" spc="12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Contf'ilc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155" dirty="0">
                <a:solidFill>
                  <a:srgbClr val="69707E"/>
                </a:solidFill>
                <a:latin typeface="Times New Roman"/>
                <a:cs typeface="Times New Roman"/>
              </a:rPr>
              <a:t>,</a:t>
            </a:r>
            <a:r>
              <a:rPr sz="850" spc="-75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2F8CB1"/>
                </a:solidFill>
                <a:latin typeface="Times New Roman"/>
                <a:cs typeface="Times New Roman"/>
              </a:rPr>
              <a:t>i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-3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4B5D6E"/>
                </a:solidFill>
                <a:latin typeface="Times New Roman"/>
                <a:cs typeface="Times New Roman"/>
              </a:rPr>
              <a:t>whole</a:t>
            </a:r>
            <a:r>
              <a:rPr sz="800" spc="2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05" dirty="0">
                <a:solidFill>
                  <a:srgbClr val="4B5D6E"/>
                </a:solidFill>
                <a:latin typeface="Times New Roman"/>
                <a:cs typeface="Times New Roman"/>
              </a:rPr>
              <a:t>or</a:t>
            </a:r>
            <a:r>
              <a:rPr sz="850" spc="6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3D4656"/>
                </a:solidFill>
                <a:latin typeface="Arial"/>
                <a:cs typeface="Arial"/>
              </a:rPr>
              <a:t>in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part,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nor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nter</a:t>
            </a:r>
            <a:r>
              <a:rPr sz="850" spc="9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424682"/>
                </a:solidFill>
                <a:latin typeface="Times New Roman"/>
                <a:cs typeface="Times New Roman"/>
              </a:rPr>
              <a:t>in</a:t>
            </a:r>
            <a:r>
              <a:rPr sz="850" spc="-35" dirty="0">
                <a:solidFill>
                  <a:srgbClr val="424682"/>
                </a:solidFill>
                <a:latin typeface="Times New Roman"/>
                <a:cs typeface="Times New Roman"/>
              </a:rPr>
              <a:t>t</a:t>
            </a:r>
            <a:r>
              <a:rPr sz="850" spc="11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any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subrontract</a:t>
            </a:r>
            <a:r>
              <a:rPr sz="850" spc="9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155" dirty="0">
                <a:solidFill>
                  <a:srgbClr val="3D4656"/>
                </a:solidFill>
                <a:latin typeface="Times New Roman"/>
                <a:cs typeface="Times New Roman"/>
              </a:rPr>
              <a:t>.</a:t>
            </a:r>
            <a:r>
              <a:rPr sz="850" spc="11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3D4656"/>
                </a:solidFill>
                <a:latin typeface="Arial"/>
                <a:cs typeface="Arial"/>
              </a:rPr>
              <a:t>perform</a:t>
            </a:r>
            <a:r>
              <a:rPr sz="800" spc="8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dirty="0">
                <a:solidFill>
                  <a:srgbClr val="4F7599"/>
                </a:solidFill>
                <a:latin typeface="Times New Roman"/>
                <a:cs typeface="Times New Roman"/>
              </a:rPr>
              <a:t>ny</a:t>
            </a:r>
            <a:r>
              <a:rPr sz="850" spc="85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80" dirty="0">
                <a:solidFill>
                  <a:srgbClr val="315975"/>
                </a:solidFill>
                <a:latin typeface="Times New Roman"/>
                <a:cs typeface="Times New Roman"/>
              </a:rPr>
              <a:t>p</a:t>
            </a:r>
            <a:r>
              <a:rPr sz="850" spc="55" dirty="0">
                <a:solidFill>
                  <a:srgbClr val="263F5B"/>
                </a:solidFill>
                <a:latin typeface="Times New Roman"/>
                <a:cs typeface="Times New Roman"/>
              </a:rPr>
              <a:t>or</a:t>
            </a:r>
            <a:r>
              <a:rPr sz="850" spc="-15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an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af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4B5D6E"/>
                </a:solidFill>
                <a:latin typeface="Arial"/>
                <a:cs typeface="Arial"/>
              </a:rPr>
              <a:t>tl</a:t>
            </a:r>
            <a:r>
              <a:rPr sz="800" spc="-60" dirty="0">
                <a:solidFill>
                  <a:srgbClr val="4B5D6E"/>
                </a:solidFill>
                <a:latin typeface="Arial"/>
                <a:cs typeface="Arial"/>
              </a:rPr>
              <a:t>h</a:t>
            </a:r>
            <a:r>
              <a:rPr sz="800" spc="40" dirty="0">
                <a:solidFill>
                  <a:srgbClr val="4B5D6E"/>
                </a:solidFill>
                <a:latin typeface="Arial"/>
                <a:cs typeface="Arial"/>
              </a:rPr>
              <a:t>is</a:t>
            </a:r>
            <a:r>
              <a:rPr sz="800" spc="3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Contract,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70" dirty="0">
                <a:solidFill>
                  <a:srgbClr val="3D4656"/>
                </a:solidFill>
                <a:latin typeface="Arial"/>
                <a:cs typeface="Arial"/>
              </a:rPr>
              <a:t>without</a:t>
            </a:r>
            <a:r>
              <a:rPr sz="750" spc="-3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90" dirty="0">
                <a:solidFill>
                  <a:srgbClr val="3D4656"/>
                </a:solidFill>
                <a:latin typeface="Times New Roman"/>
                <a:cs typeface="Times New Roman"/>
              </a:rPr>
              <a:t>the</a:t>
            </a:r>
            <a:r>
              <a:rPr sz="800" spc="-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written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conse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5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af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60" dirty="0">
                <a:solidFill>
                  <a:srgbClr val="69707E"/>
                </a:solidFill>
                <a:latin typeface="Times New Roman"/>
                <a:cs typeface="Times New Roman"/>
              </a:rPr>
              <a:t>{</a:t>
            </a:r>
            <a:r>
              <a:rPr sz="850" spc="-65" dirty="0">
                <a:solidFill>
                  <a:srgbClr val="4B5D6E"/>
                </a:solidFill>
                <a:latin typeface="Times New Roman"/>
                <a:cs typeface="Times New Roman"/>
              </a:rPr>
              <a:t>ST</a:t>
            </a:r>
            <a:r>
              <a:rPr sz="850" spc="-140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1E</a:t>
            </a:r>
            <a:r>
              <a:rPr sz="850" spc="-10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NAM</a:t>
            </a:r>
            <a:r>
              <a:rPr sz="850" spc="-1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4D2D4B"/>
                </a:solidFill>
                <a:latin typeface="Times New Roman"/>
                <a:cs typeface="Times New Roman"/>
              </a:rPr>
              <a:t>E</a:t>
            </a:r>
            <a:r>
              <a:rPr sz="850" spc="-130" dirty="0">
                <a:solidFill>
                  <a:srgbClr val="4D2D4B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315975"/>
                </a:solidFill>
                <a:latin typeface="Times New Roman"/>
                <a:cs typeface="Times New Roman"/>
              </a:rPr>
              <a:t>O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FO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RGANlSATIOl\I)_</a:t>
            </a:r>
            <a:r>
              <a:rPr sz="850" spc="-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3D4656"/>
                </a:solidFill>
                <a:latin typeface="Arial"/>
                <a:cs typeface="Arial"/>
              </a:rPr>
              <a:t>This</a:t>
            </a:r>
            <a:r>
              <a:rPr sz="80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Contract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S11persedM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3D4656"/>
                </a:solidFill>
                <a:latin typeface="Arial"/>
                <a:cs typeface="Arial"/>
              </a:rPr>
              <a:t>any</a:t>
            </a:r>
            <a:r>
              <a:rPr sz="75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spc="-7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114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65" dirty="0">
                <a:solidFill>
                  <a:srgbClr val="315975"/>
                </a:solidFill>
                <a:latin typeface="Times New Roman"/>
                <a:cs typeface="Times New Roman"/>
              </a:rPr>
              <a:t>d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120" dirty="0">
                <a:solidFill>
                  <a:srgbClr val="49879E"/>
                </a:solidFill>
                <a:latin typeface="Times New Roman"/>
                <a:cs typeface="Times New Roman"/>
              </a:rPr>
              <a:t>I</a:t>
            </a:r>
            <a:r>
              <a:rPr sz="850" dirty="0">
                <a:solidFill>
                  <a:srgbClr val="49879E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49879E"/>
                </a:solidFill>
                <a:latin typeface="Times New Roman"/>
                <a:cs typeface="Times New Roman"/>
              </a:rPr>
              <a:t> 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CJther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ag</a:t>
            </a:r>
            <a:r>
              <a:rPr sz="850" spc="-25" dirty="0">
                <a:solidFill>
                  <a:srgbClr val="2A2D3F"/>
                </a:solidFill>
                <a:latin typeface="Times New Roman"/>
                <a:cs typeface="Times New Roman"/>
              </a:rPr>
              <a:t>r</a:t>
            </a:r>
            <a:r>
              <a:rPr sz="850" spc="55" dirty="0">
                <a:solidFill>
                  <a:srgbClr val="263F5B"/>
                </a:solidFill>
                <a:latin typeface="Times New Roman"/>
                <a:cs typeface="Times New Roman"/>
              </a:rPr>
              <a:t>eeme</a:t>
            </a:r>
            <a:r>
              <a:rPr sz="850" spc="85" dirty="0">
                <a:solidFill>
                  <a:srgbClr val="263F5B"/>
                </a:solidFill>
                <a:latin typeface="Times New Roman"/>
                <a:cs typeface="Times New Roman"/>
              </a:rPr>
              <a:t>n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ts,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or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110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dirty="0">
                <a:solidFill>
                  <a:srgbClr val="1660A1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1660A1"/>
                </a:solidFill>
                <a:latin typeface="Times New Roman"/>
                <a:cs typeface="Times New Roman"/>
              </a:rPr>
              <a:t> </a:t>
            </a:r>
            <a:r>
              <a:rPr sz="850" spc="105" dirty="0">
                <a:solidFill>
                  <a:srgbClr val="4B5D6E"/>
                </a:solidFill>
                <a:latin typeface="Times New Roman"/>
                <a:cs typeface="Times New Roman"/>
              </a:rPr>
              <a:t>or</a:t>
            </a:r>
            <a:r>
              <a:rPr sz="850" spc="6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3D4656"/>
                </a:solidFill>
                <a:latin typeface="Times New Roman"/>
                <a:cs typeface="Times New Roman"/>
              </a:rPr>
              <a:t>writte</a:t>
            </a:r>
            <a:r>
              <a:rPr sz="800" spc="55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00" spc="229" dirty="0">
                <a:solidFill>
                  <a:srgbClr val="4F7599"/>
                </a:solidFill>
                <a:latin typeface="Times New Roman"/>
                <a:cs typeface="Times New Roman"/>
              </a:rPr>
              <a:t>,</a:t>
            </a:r>
            <a:endParaRPr sz="800">
              <a:latin typeface="Times New Roman"/>
              <a:cs typeface="Times New Roman"/>
            </a:endParaRPr>
          </a:p>
          <a:p>
            <a:pPr marL="12700" marR="20320" algn="just">
              <a:lnSpc>
                <a:spcPct val="103899"/>
              </a:lnSpc>
              <a:spcBef>
                <a:spcPts val="25"/>
              </a:spcBef>
            </a:pPr>
            <a:r>
              <a:rPr sz="850" spc="-215" dirty="0">
                <a:solidFill>
                  <a:srgbClr val="DFA32D"/>
                </a:solidFill>
                <a:latin typeface="Times New Roman"/>
                <a:cs typeface="Times New Roman"/>
              </a:rPr>
              <a:t>!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b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tween</a:t>
            </a:r>
            <a:r>
              <a:rPr sz="850" spc="1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69707E"/>
                </a:solidFill>
                <a:latin typeface="Times New Roman"/>
                <a:cs typeface="Times New Roman"/>
              </a:rPr>
              <a:t>(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-90" dirty="0">
                <a:solidFill>
                  <a:srgbClr val="2A2D3F"/>
                </a:solidFill>
                <a:latin typeface="Times New Roman"/>
                <a:cs typeface="Times New Roman"/>
              </a:rPr>
              <a:t>T</a:t>
            </a:r>
            <a:r>
              <a:rPr sz="850" spc="-110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1E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60" dirty="0">
                <a:solidFill>
                  <a:srgbClr val="4B5D6E"/>
                </a:solidFill>
                <a:latin typeface="Times New Roman"/>
                <a:cs typeface="Times New Roman"/>
              </a:rPr>
              <a:t>Of</a:t>
            </a:r>
            <a:r>
              <a:rPr sz="800" spc="9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315975"/>
                </a:solidFill>
                <a:latin typeface="Times New Roman"/>
                <a:cs typeface="Times New Roman"/>
              </a:rPr>
              <a:t>O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RGANliSAllOO</a:t>
            </a:r>
            <a:r>
              <a:rPr sz="850" spc="-1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4F7599"/>
                </a:solidFill>
                <a:latin typeface="Times New Roman"/>
                <a:cs typeface="Times New Roman"/>
              </a:rPr>
              <a:t>)</a:t>
            </a:r>
            <a:r>
              <a:rPr sz="850" spc="100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nd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130" dirty="0">
                <a:solidFill>
                  <a:srgbClr val="79496E"/>
                </a:solidFill>
                <a:latin typeface="Times New Roman"/>
                <a:cs typeface="Times New Roman"/>
              </a:rPr>
              <a:t>l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ler</a:t>
            </a:r>
            <a:r>
              <a:rPr sz="850" spc="6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with</a:t>
            </a:r>
            <a:r>
              <a:rPr sz="850" spc="9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respect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105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00" spc="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4B5D6E"/>
                </a:solidFill>
                <a:latin typeface="Times New Roman"/>
                <a:cs typeface="Times New Roman"/>
              </a:rPr>
              <a:t>the</a:t>
            </a:r>
            <a:r>
              <a:rPr sz="800" spc="4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su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b</a:t>
            </a:r>
            <a:r>
              <a:rPr sz="850" spc="15" dirty="0">
                <a:solidFill>
                  <a:srgbClr val="424682"/>
                </a:solidFill>
                <a:latin typeface="Times New Roman"/>
                <a:cs typeface="Times New Roman"/>
              </a:rPr>
              <a:t>j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ect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matter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0" dirty="0">
                <a:solidFill>
                  <a:srgbClr val="1660A1"/>
                </a:solidFill>
                <a:latin typeface="Times New Roman"/>
                <a:cs typeface="Times New Roman"/>
              </a:rPr>
              <a:t>h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ereo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spc="290" dirty="0">
                <a:solidFill>
                  <a:srgbClr val="4F7599"/>
                </a:solidFill>
                <a:latin typeface="Times New Roman"/>
                <a:cs typeface="Times New Roman"/>
              </a:rPr>
              <a:t>,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and</a:t>
            </a:r>
            <a:r>
              <a:rPr sz="850" spc="10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oo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agreemen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155" dirty="0">
                <a:solidFill>
                  <a:srgbClr val="69707E"/>
                </a:solidFill>
                <a:latin typeface="Times New Roman"/>
                <a:cs typeface="Times New Roman"/>
              </a:rPr>
              <a:t>,</a:t>
            </a:r>
            <a:r>
              <a:rPr sz="850" spc="-110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3D4656"/>
                </a:solidFill>
                <a:latin typeface="Times New Roman"/>
                <a:cs typeface="Times New Roman"/>
              </a:rPr>
              <a:t>statement,</a:t>
            </a:r>
            <a:r>
              <a:rPr sz="900" spc="-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5" dirty="0">
                <a:solidFill>
                  <a:srgbClr val="4B5D6E"/>
                </a:solidFill>
                <a:latin typeface="Times New Roman"/>
                <a:cs typeface="Times New Roman"/>
              </a:rPr>
              <a:t>or</a:t>
            </a:r>
            <a:r>
              <a:rPr sz="850" spc="-12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315975"/>
                </a:solidFill>
                <a:latin typeface="Times New Roman"/>
                <a:cs typeface="Times New Roman"/>
              </a:rPr>
              <a:t>IJJKlfl</a:t>
            </a:r>
            <a:r>
              <a:rPr sz="850" spc="-135" dirty="0">
                <a:solidFill>
                  <a:srgbClr val="315975"/>
                </a:solidFill>
                <a:latin typeface="Times New Roman"/>
                <a:cs typeface="Times New Roman"/>
              </a:rPr>
              <a:t>l</a:t>
            </a:r>
            <a:r>
              <a:rPr sz="850" spc="10" dirty="0">
                <a:solidFill>
                  <a:srgbClr val="315975"/>
                </a:solidFill>
                <a:latin typeface="Times New Roman"/>
                <a:cs typeface="Times New Roman"/>
              </a:rPr>
              <a:t>i</a:t>
            </a:r>
            <a:r>
              <a:rPr sz="850" spc="75" dirty="0">
                <a:solidFill>
                  <a:srgbClr val="263F5B"/>
                </a:solidFill>
                <a:latin typeface="Times New Roman"/>
                <a:cs typeface="Times New Roman"/>
              </a:rPr>
              <a:t>se</a:t>
            </a:r>
            <a:r>
              <a:rPr sz="850" spc="-65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315975"/>
                </a:solidFill>
                <a:latin typeface="Times New Roman"/>
                <a:cs typeface="Times New Roman"/>
              </a:rPr>
              <a:t>r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elating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110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5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3D4656"/>
                </a:solidFill>
                <a:latin typeface="Arial"/>
                <a:cs typeface="Arial"/>
              </a:rPr>
              <a:t>the</a:t>
            </a:r>
            <a:r>
              <a:rPr sz="800" spc="-3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4B5D6E"/>
                </a:solidFill>
                <a:latin typeface="Times New Roman"/>
                <a:cs typeface="Times New Roman"/>
              </a:rPr>
              <a:t>5Ubject</a:t>
            </a:r>
            <a:r>
              <a:rPr sz="850" spc="-9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95" dirty="0">
                <a:solidFill>
                  <a:srgbClr val="3D4656"/>
                </a:solidFill>
                <a:latin typeface="Times New Roman"/>
                <a:cs typeface="Times New Roman"/>
              </a:rPr>
              <a:t>mat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spc="-9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of 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this</a:t>
            </a:r>
            <a:r>
              <a:rPr sz="850" spc="-9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Co</a:t>
            </a:r>
            <a:r>
              <a:rPr sz="850" spc="-9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120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ract</a:t>
            </a:r>
            <a:r>
              <a:rPr sz="850" spc="-1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other</a:t>
            </a:r>
            <a:r>
              <a:rPr sz="850" spc="-7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th</a:t>
            </a:r>
            <a:r>
              <a:rPr sz="850" spc="100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45" dirty="0">
                <a:solidFill>
                  <a:srgbClr val="315975"/>
                </a:solidFill>
                <a:latin typeface="Times New Roman"/>
                <a:cs typeface="Times New Roman"/>
              </a:rPr>
              <a:t>n</a:t>
            </a:r>
            <a:r>
              <a:rPr sz="850" spc="-3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llh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55" dirty="0">
                <a:solidFill>
                  <a:srgbClr val="164977"/>
                </a:solidFill>
                <a:latin typeface="Times New Roman"/>
                <a:cs typeface="Times New Roman"/>
              </a:rPr>
              <a:t>t</a:t>
            </a:r>
            <a:r>
              <a:rPr sz="850" dirty="0">
                <a:solidFill>
                  <a:srgbClr val="164977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which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is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co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8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ained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4B5D6E"/>
                </a:solidFill>
                <a:latin typeface="Times New Roman"/>
                <a:cs typeface="Times New Roman"/>
              </a:rPr>
              <a:t>herein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Sha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l</a:t>
            </a:r>
            <a:r>
              <a:rPr sz="850" spc="-65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-25" dirty="0">
                <a:solidFill>
                  <a:srgbClr val="1660A1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be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bindi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85" dirty="0">
                <a:solidFill>
                  <a:srgbClr val="263F5B"/>
                </a:solidFill>
                <a:latin typeface="Times New Roman"/>
                <a:cs typeface="Times New Roman"/>
              </a:rPr>
              <a:t>g</a:t>
            </a:r>
            <a:r>
              <a:rPr sz="850" dirty="0">
                <a:solidFill>
                  <a:srgbClr val="263F5B"/>
                </a:solidFill>
                <a:latin typeface="Times New Roman"/>
                <a:cs typeface="Times New Roman"/>
              </a:rPr>
              <a:t>  </a:t>
            </a:r>
            <a:r>
              <a:rPr sz="850" spc="4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pcm</a:t>
            </a:r>
            <a:r>
              <a:rPr sz="850" spc="-8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95" dirty="0">
                <a:solidFill>
                  <a:srgbClr val="4B5D6E"/>
                </a:solidFill>
                <a:latin typeface="Times New Roman"/>
                <a:cs typeface="Times New Roman"/>
              </a:rPr>
              <a:t>the</a:t>
            </a:r>
            <a:r>
              <a:rPr sz="850" spc="-9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parties.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114" dirty="0">
                <a:solidFill>
                  <a:srgbClr val="3D4656"/>
                </a:solidFill>
                <a:latin typeface="Arial"/>
                <a:cs typeface="Arial"/>
              </a:rPr>
              <a:t>l</a:t>
            </a:r>
            <a:r>
              <a:rPr sz="800" spc="120" dirty="0">
                <a:solidFill>
                  <a:srgbClr val="3D4656"/>
                </a:solidFill>
                <a:latin typeface="Arial"/>
                <a:cs typeface="Arial"/>
              </a:rPr>
              <a:t>h</a:t>
            </a:r>
            <a:r>
              <a:rPr sz="800" spc="40" dirty="0">
                <a:solidFill>
                  <a:srgbClr val="3D4656"/>
                </a:solidFill>
                <a:latin typeface="Arial"/>
                <a:cs typeface="Arial"/>
              </a:rPr>
              <a:t>is</a:t>
            </a:r>
            <a:r>
              <a:rPr sz="800" spc="-9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50" dirty="0">
                <a:solidFill>
                  <a:srgbClr val="3D4656"/>
                </a:solidFill>
                <a:latin typeface="Times New Roman"/>
                <a:cs typeface="Times New Roman"/>
              </a:rPr>
              <a:t>Contract</a:t>
            </a:r>
            <a:r>
              <a:rPr sz="800" spc="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may</a:t>
            </a:r>
            <a:r>
              <a:rPr sz="850" spc="-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not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80" dirty="0">
                <a:solidFill>
                  <a:srgbClr val="3D4656"/>
                </a:solidFill>
                <a:latin typeface="Arial"/>
                <a:cs typeface="Arial"/>
              </a:rPr>
              <a:t>be</a:t>
            </a:r>
            <a:r>
              <a:rPr sz="800" spc="-9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mended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        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00" spc="6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5" dirty="0">
                <a:solidFill>
                  <a:srgbClr val="4B5D6E"/>
                </a:solidFill>
                <a:latin typeface="Arial"/>
                <a:cs typeface="Arial"/>
              </a:rPr>
              <a:t>bo,i</a:t>
            </a:r>
            <a:r>
              <a:rPr sz="850" spc="-11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written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ag</a:t>
            </a:r>
            <a:r>
              <a:rPr sz="850" spc="-25" dirty="0">
                <a:solidFill>
                  <a:srgbClr val="2A2D3F"/>
                </a:solidFill>
                <a:latin typeface="Times New Roman"/>
                <a:cs typeface="Times New Roman"/>
              </a:rPr>
              <a:t>r</a:t>
            </a:r>
            <a:r>
              <a:rPr sz="850" spc="55" dirty="0">
                <a:solidFill>
                  <a:srgbClr val="263F5B"/>
                </a:solidFill>
                <a:latin typeface="Times New Roman"/>
                <a:cs typeface="Times New Roman"/>
              </a:rPr>
              <a:t>eement</a:t>
            </a:r>
            <a:r>
              <a:rPr sz="850" spc="3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70" dirty="0">
                <a:solidFill>
                  <a:srgbClr val="3D4656"/>
                </a:solidFill>
                <a:latin typeface="Times New Roman"/>
                <a:cs typeface="Times New Roman"/>
              </a:rPr>
              <a:t>both</a:t>
            </a:r>
            <a:r>
              <a:rPr sz="800" spc="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263F5B"/>
                </a:solidFill>
                <a:latin typeface="Times New Roman"/>
                <a:cs typeface="Times New Roman"/>
              </a:rPr>
              <a:t>par</a:t>
            </a:r>
            <a:r>
              <a:rPr sz="850" spc="80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-95" dirty="0">
                <a:solidFill>
                  <a:srgbClr val="79496E"/>
                </a:solidFill>
                <a:latin typeface="Times New Roman"/>
                <a:cs typeface="Times New Roman"/>
              </a:rPr>
              <a:t>i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es.</a:t>
            </a:r>
            <a:endParaRPr sz="850">
              <a:latin typeface="Times New Roman"/>
              <a:cs typeface="Times New Roman"/>
            </a:endParaRPr>
          </a:p>
          <a:p>
            <a:pPr marL="12700" marR="15240" algn="just">
              <a:lnSpc>
                <a:spcPct val="107500"/>
              </a:lnSpc>
              <a:spcBef>
                <a:spcPts val="25"/>
              </a:spcBef>
            </a:pP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80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-70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    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rees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105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00" spc="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0" dirty="0">
                <a:solidFill>
                  <a:srgbClr val="796085"/>
                </a:solidFill>
                <a:latin typeface="Times New Roman"/>
                <a:cs typeface="Times New Roman"/>
              </a:rPr>
              <a:t>i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ndem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ify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</a:t>
            </a:r>
            <a:r>
              <a:rPr sz="850" spc="7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and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lh</a:t>
            </a:r>
            <a:r>
              <a:rPr sz="850" spc="-16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50" dirty="0">
                <a:solidFill>
                  <a:srgbClr val="4F7599"/>
                </a:solidFill>
                <a:latin typeface="Times New Roman"/>
                <a:cs typeface="Times New Roman"/>
              </a:rPr>
              <a:t>J</a:t>
            </a:r>
            <a:r>
              <a:rPr sz="850" spc="65" dirty="0">
                <a:solidFill>
                  <a:srgbClr val="315975"/>
                </a:solidFill>
                <a:latin typeface="Times New Roman"/>
                <a:cs typeface="Times New Roman"/>
              </a:rPr>
              <a:t>d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   </a:t>
            </a:r>
            <a:r>
              <a:rPr sz="850" spc="-8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00" spc="-5" dirty="0">
                <a:solidFill>
                  <a:srgbClr val="4B5D6E"/>
                </a:solidFill>
                <a:latin typeface="Arial"/>
                <a:cs typeface="Arial"/>
              </a:rPr>
              <a:t>harmless</a:t>
            </a:r>
            <a:r>
              <a:rPr sz="800" dirty="0">
                <a:solidFill>
                  <a:srgbClr val="4B5D6E"/>
                </a:solidFill>
                <a:latin typeface="Arial"/>
                <a:cs typeface="Arial"/>
              </a:rPr>
              <a:t>  </a:t>
            </a:r>
            <a:r>
              <a:rPr sz="800" spc="10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50" spc="-160" dirty="0">
                <a:solidFill>
                  <a:srgbClr val="49879E"/>
                </a:solidFill>
                <a:latin typeface="Times New Roman"/>
                <a:cs typeface="Times New Roman"/>
              </a:rPr>
              <a:t>{</a:t>
            </a:r>
            <a:r>
              <a:rPr sz="850" spc="-80" dirty="0">
                <a:solidFill>
                  <a:srgbClr val="4B5D6E"/>
                </a:solidFill>
                <a:latin typeface="Times New Roman"/>
                <a:cs typeface="Times New Roman"/>
              </a:rPr>
              <a:t>STATE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 </a:t>
            </a:r>
            <a:r>
              <a:rPr sz="850" spc="-6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40" dirty="0">
                <a:solidFill>
                  <a:srgbClr val="263F5B"/>
                </a:solidFill>
                <a:latin typeface="Times New Roman"/>
                <a:cs typeface="Times New Roman"/>
              </a:rPr>
              <a:t>O</a:t>
            </a:r>
            <a:r>
              <a:rPr sz="850" spc="-85" dirty="0">
                <a:solidFill>
                  <a:srgbClr val="4B5D6E"/>
                </a:solidFill>
                <a:latin typeface="Times New Roman"/>
                <a:cs typeface="Times New Roman"/>
              </a:rPr>
              <a:t>F</a:t>
            </a:r>
            <a:r>
              <a:rPr sz="850" spc="-4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-105" dirty="0">
                <a:solidFill>
                  <a:srgbClr val="4B5D6E"/>
                </a:solidFill>
                <a:latin typeface="Times New Roman"/>
                <a:cs typeface="Times New Roman"/>
              </a:rPr>
              <a:t>R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GA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-105" dirty="0">
                <a:solidFill>
                  <a:srgbClr val="644F8C"/>
                </a:solidFill>
                <a:latin typeface="Times New Roman"/>
                <a:cs typeface="Times New Roman"/>
              </a:rPr>
              <a:t>I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SA</a:t>
            </a:r>
            <a:r>
              <a:rPr sz="850" spc="-9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110" dirty="0">
                <a:solidFill>
                  <a:srgbClr val="5B2F80"/>
                </a:solidFill>
                <a:latin typeface="Times New Roman"/>
                <a:cs typeface="Times New Roman"/>
              </a:rPr>
              <a:t>I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N</a:t>
            </a:r>
            <a:r>
              <a:rPr sz="850" spc="-20" dirty="0">
                <a:solidFill>
                  <a:srgbClr val="4F7599"/>
                </a:solidFill>
                <a:latin typeface="Times New Roman"/>
                <a:cs typeface="Times New Roman"/>
              </a:rPr>
              <a:t>)</a:t>
            </a:r>
            <a:r>
              <a:rPr sz="850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from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ny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nd </a:t>
            </a:r>
            <a:r>
              <a:rPr sz="850" spc="-1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25" dirty="0">
                <a:solidFill>
                  <a:srgbClr val="263F5B"/>
                </a:solidFill>
                <a:latin typeface="Times New Roman"/>
                <a:cs typeface="Times New Roman"/>
              </a:rPr>
              <a:t>a</a:t>
            </a:r>
            <a:r>
              <a:rPr sz="850" spc="-80" dirty="0">
                <a:solidFill>
                  <a:srgbClr val="644F8C"/>
                </a:solidFill>
                <a:latin typeface="Times New Roman"/>
                <a:cs typeface="Times New Roman"/>
              </a:rPr>
              <a:t>ll</a:t>
            </a:r>
            <a:r>
              <a:rPr sz="850" dirty="0">
                <a:solidFill>
                  <a:srgbClr val="644F8C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644F8C"/>
                </a:solidFill>
                <a:latin typeface="Times New Roman"/>
                <a:cs typeface="Times New Roman"/>
              </a:rPr>
              <a:t> </a:t>
            </a:r>
            <a:r>
              <a:rPr sz="850" spc="145" dirty="0">
                <a:solidFill>
                  <a:srgbClr val="4B5D6E"/>
                </a:solidFill>
                <a:latin typeface="Times New Roman"/>
                <a:cs typeface="Times New Roman"/>
              </a:rPr>
              <a:t>d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-5" dirty="0">
                <a:solidFill>
                  <a:srgbClr val="4B5D6E"/>
                </a:solidFill>
                <a:latin typeface="Times New Roman"/>
                <a:cs typeface="Times New Roman"/>
              </a:rPr>
              <a:t>irns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700" spc="20" dirty="0">
                <a:solidFill>
                  <a:srgbClr val="3D4656"/>
                </a:solidFill>
                <a:latin typeface="Times New Roman"/>
                <a:cs typeface="Times New Roman"/>
              </a:rPr>
              <a:t>otr</a:t>
            </a:r>
            <a:r>
              <a:rPr sz="70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50" spc="10" dirty="0">
                <a:solidFill>
                  <a:srgbClr val="669EA3"/>
                </a:solidFill>
                <a:latin typeface="Times New Roman"/>
                <a:cs typeface="Times New Roman"/>
              </a:rPr>
              <a:t>l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rab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l</a:t>
            </a:r>
            <a:r>
              <a:rPr sz="850" spc="-220" dirty="0">
                <a:solidFill>
                  <a:srgbClr val="4F7599"/>
                </a:solidFill>
                <a:latin typeface="Times New Roman"/>
                <a:cs typeface="Times New Roman"/>
              </a:rPr>
              <a:t>U</a:t>
            </a:r>
            <a:r>
              <a:rPr sz="850" spc="50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10" dirty="0">
                <a:solidFill>
                  <a:srgbClr val="69707E"/>
                </a:solidFill>
                <a:latin typeface="Times New Roman"/>
                <a:cs typeface="Times New Roman"/>
              </a:rPr>
              <a:t>i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es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9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4B5D6E"/>
                </a:solidFill>
                <a:latin typeface="Times New Roman"/>
                <a:cs typeface="Times New Roman"/>
              </a:rPr>
              <a:t>inc:</a:t>
            </a:r>
            <a:r>
              <a:rPr sz="850" spc="-45" dirty="0">
                <a:solidFill>
                  <a:srgbClr val="4B5D6E"/>
                </a:solidFill>
                <a:latin typeface="Times New Roman"/>
                <a:cs typeface="Times New Roman"/>
              </a:rPr>
              <a:t>u</a:t>
            </a:r>
            <a:r>
              <a:rPr sz="850" spc="-75" dirty="0">
                <a:solidFill>
                  <a:srgbClr val="315975"/>
                </a:solidFill>
                <a:latin typeface="Times New Roman"/>
                <a:cs typeface="Times New Roman"/>
              </a:rPr>
              <a:t>r!</a:t>
            </a:r>
            <a:r>
              <a:rPr sz="850" spc="-195" dirty="0">
                <a:solidFill>
                  <a:srgbClr val="315975"/>
                </a:solidFill>
                <a:latin typeface="Times New Roman"/>
                <a:cs typeface="Times New Roman"/>
              </a:rPr>
              <a:t>"</a:t>
            </a:r>
            <a:r>
              <a:rPr sz="850" spc="60" dirty="0">
                <a:solidFill>
                  <a:srgbClr val="263F5B"/>
                </a:solidFill>
                <a:latin typeface="Times New Roman"/>
                <a:cs typeface="Times New Roman"/>
              </a:rPr>
              <a:t>ed</a:t>
            </a:r>
            <a:r>
              <a:rPr sz="85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-85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15975"/>
                </a:solidFill>
                <a:latin typeface="Times New Roman"/>
                <a:cs typeface="Times New Roman"/>
              </a:rPr>
              <a:t>b</a:t>
            </a:r>
            <a:r>
              <a:rPr sz="850" spc="5" dirty="0">
                <a:solidFill>
                  <a:srgbClr val="4F7599"/>
                </a:solidFill>
                <a:latin typeface="Times New Roman"/>
                <a:cs typeface="Times New Roman"/>
              </a:rPr>
              <a:t>y</a:t>
            </a:r>
            <a:r>
              <a:rPr sz="850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69707E"/>
                </a:solidFill>
                <a:latin typeface="Times New Roman"/>
                <a:cs typeface="Times New Roman"/>
              </a:rPr>
              <a:t>(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ST</a:t>
            </a:r>
            <a:r>
              <a:rPr sz="850" spc="-125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1E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15975"/>
                </a:solidFill>
                <a:latin typeface="Times New Roman"/>
                <a:cs typeface="Times New Roman"/>
              </a:rPr>
              <a:t>O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RGANlSA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105" dirty="0">
                <a:solidFill>
                  <a:srgbClr val="796085"/>
                </a:solidFill>
                <a:latin typeface="Times New Roman"/>
                <a:cs typeface="Times New Roman"/>
              </a:rPr>
              <a:t>I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Olll)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as </a:t>
            </a:r>
            <a:r>
              <a:rPr sz="850" spc="85" dirty="0">
                <a:solidFill>
                  <a:srgbClr val="263F5B"/>
                </a:solidFill>
                <a:latin typeface="Times New Roman"/>
                <a:cs typeface="Times New Roman"/>
              </a:rPr>
              <a:t>a</a:t>
            </a:r>
            <a:r>
              <a:rPr sz="85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re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114" dirty="0">
                <a:solidFill>
                  <a:srgbClr val="315975"/>
                </a:solidFill>
                <a:latin typeface="Times New Roman"/>
                <a:cs typeface="Times New Roman"/>
              </a:rPr>
              <a:t>u</a:t>
            </a:r>
            <a:r>
              <a:rPr sz="850" spc="-60" dirty="0">
                <a:solidFill>
                  <a:srgbClr val="49879E"/>
                </a:solidFill>
                <a:latin typeface="Times New Roman"/>
                <a:cs typeface="Times New Roman"/>
              </a:rPr>
              <a:t>l</a:t>
            </a:r>
            <a:r>
              <a:rPr sz="850" spc="5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Sell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45" dirty="0">
                <a:solidFill>
                  <a:srgbClr val="4F7599"/>
                </a:solidFill>
                <a:latin typeface="Times New Roman"/>
                <a:cs typeface="Times New Roman"/>
              </a:rPr>
              <a:t>r</a:t>
            </a:r>
            <a:r>
              <a:rPr sz="850" spc="20" dirty="0">
                <a:solidFill>
                  <a:srgbClr val="4F7599"/>
                </a:solidFill>
                <a:latin typeface="Times New Roman"/>
                <a:cs typeface="Times New Roman"/>
              </a:rPr>
              <a:t>'</a:t>
            </a:r>
            <a:r>
              <a:rPr sz="850" spc="16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2A2D3F"/>
                </a:solidFill>
                <a:latin typeface="Times New Roman"/>
                <a:cs typeface="Times New Roman"/>
              </a:rPr>
              <a:t>ac</a:t>
            </a:r>
            <a:r>
              <a:rPr sz="850" spc="10" dirty="0">
                <a:solidFill>
                  <a:srgbClr val="2A2D3F"/>
                </a:solidFill>
                <a:latin typeface="Times New Roman"/>
                <a:cs typeface="Times New Roman"/>
              </a:rPr>
              <a:t>t</a:t>
            </a:r>
            <a:r>
              <a:rPr sz="850" spc="-95" dirty="0">
                <a:solidFill>
                  <a:srgbClr val="796085"/>
                </a:solidFill>
                <a:latin typeface="Times New Roman"/>
                <a:cs typeface="Times New Roman"/>
              </a:rPr>
              <a:t>i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ons</a:t>
            </a:r>
            <a:r>
              <a:rPr sz="850" spc="9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or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25" dirty="0">
                <a:solidFill>
                  <a:srgbClr val="263F5B"/>
                </a:solidFill>
                <a:latin typeface="Times New Roman"/>
                <a:cs typeface="Times New Roman"/>
              </a:rPr>
              <a:t>a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missians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4B5D6E"/>
                </a:solidFill>
                <a:latin typeface="Times New Roman"/>
                <a:cs typeface="Times New Roman"/>
              </a:rPr>
              <a:t>in</a:t>
            </a:r>
            <a:r>
              <a:rPr sz="850" spc="-1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perfonn</a:t>
            </a:r>
            <a:r>
              <a:rPr sz="850" spc="-1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79496E"/>
                </a:solidFill>
                <a:latin typeface="Times New Roman"/>
                <a:cs typeface="Times New Roman"/>
              </a:rPr>
              <a:t>i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ng</a:t>
            </a:r>
            <a:r>
              <a:rPr sz="850" spc="-1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10" dirty="0">
                <a:solidFill>
                  <a:srgbClr val="3D4656"/>
                </a:solidFill>
                <a:latin typeface="Arial"/>
                <a:cs typeface="Arial"/>
              </a:rPr>
              <a:t>tl</a:t>
            </a:r>
            <a:r>
              <a:rPr sz="800" spc="-75" dirty="0">
                <a:solidFill>
                  <a:srgbClr val="3D4656"/>
                </a:solidFill>
                <a:latin typeface="Arial"/>
                <a:cs typeface="Arial"/>
              </a:rPr>
              <a:t>h</a:t>
            </a:r>
            <a:r>
              <a:rPr sz="800" spc="60" dirty="0">
                <a:solidFill>
                  <a:srgbClr val="3D4656"/>
                </a:solidFill>
                <a:latin typeface="Arial"/>
                <a:cs typeface="Arial"/>
              </a:rPr>
              <a:t>is</a:t>
            </a:r>
            <a:r>
              <a:rPr sz="800" spc="-13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Contract.</a:t>
            </a:r>
            <a:endParaRPr sz="850">
              <a:latin typeface="Times New Roman"/>
              <a:cs typeface="Times New Roman"/>
            </a:endParaRPr>
          </a:p>
          <a:p>
            <a:pPr marL="12700" marR="24130" algn="just">
              <a:lnSpc>
                <a:spcPct val="102800"/>
              </a:lnSpc>
              <a:spcBef>
                <a:spcPts val="70"/>
              </a:spcBef>
            </a:pP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80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-70" dirty="0">
                <a:solidFill>
                  <a:srgbClr val="424682"/>
                </a:solidFill>
                <a:latin typeface="Times New Roman"/>
                <a:cs typeface="Times New Roman"/>
              </a:rPr>
              <a:t>l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er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warrants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15975"/>
                </a:solidFill>
                <a:latin typeface="Times New Roman"/>
                <a:cs typeface="Times New Roman"/>
              </a:rPr>
              <a:t>1</a:t>
            </a:r>
            <a:r>
              <a:rPr sz="850" spc="-60" dirty="0">
                <a:solidFill>
                  <a:srgbClr val="315975"/>
                </a:solidFill>
                <a:latin typeface="Times New Roman"/>
                <a:cs typeface="Times New Roman"/>
              </a:rPr>
              <a:t>h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at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-20" dirty="0">
                <a:solidFill>
                  <a:srgbClr val="3D4656"/>
                </a:solidFill>
                <a:latin typeface="Arial"/>
                <a:cs typeface="Arial"/>
              </a:rPr>
              <a:t>it:s</a:t>
            </a:r>
            <a:r>
              <a:rPr sz="80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-360" dirty="0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performanc</a:t>
            </a:r>
            <a:r>
              <a:rPr sz="850" spc="-40" dirty="0">
                <a:solidFill>
                  <a:srgbClr val="3D4656"/>
                </a:solidFill>
                <a:latin typeface="Times New Roman"/>
                <a:cs typeface="Times New Roman"/>
              </a:rPr>
              <a:t>:</a:t>
            </a:r>
            <a:r>
              <a:rPr sz="850" spc="16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3D4656"/>
                </a:solidFill>
                <a:latin typeface="Times New Roman"/>
                <a:cs typeface="Times New Roman"/>
              </a:rPr>
              <a:t>this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00" spc="-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Contract,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and</a:t>
            </a:r>
            <a:r>
              <a:rPr sz="85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t</a:t>
            </a:r>
            <a:r>
              <a:rPr sz="850" spc="80" dirty="0">
                <a:solidFill>
                  <a:srgbClr val="4B5D6E"/>
                </a:solidFill>
                <a:latin typeface="Times New Roman"/>
                <a:cs typeface="Times New Roman"/>
              </a:rPr>
              <a:t>h</a:t>
            </a:r>
            <a:r>
              <a:rPr sz="850" spc="16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00" spc="85" dirty="0">
                <a:solidFill>
                  <a:srgbClr val="3D4656"/>
                </a:solidFill>
                <a:latin typeface="Times New Roman"/>
                <a:cs typeface="Times New Roman"/>
              </a:rPr>
              <a:t>Gxlds</a:t>
            </a:r>
            <a:r>
              <a:rPr sz="800" spc="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sup,plied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360" dirty="0">
                <a:solidFill>
                  <a:srgbClr val="EBB644"/>
                </a:solidFill>
                <a:latin typeface="Times New Roman"/>
                <a:cs typeface="Times New Roman"/>
              </a:rPr>
              <a:t>1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under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4B5D6E"/>
                </a:solidFill>
                <a:latin typeface="Times New Roman"/>
                <a:cs typeface="Times New Roman"/>
              </a:rPr>
              <a:t>this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Co:ntract:,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will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</a:t>
            </a:r>
            <a:r>
              <a:rPr sz="850" spc="-9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55" dirty="0">
                <a:solidFill>
                  <a:srgbClr val="3D4656"/>
                </a:solidFill>
                <a:latin typeface="Times New Roman"/>
                <a:cs typeface="Times New Roman"/>
              </a:rPr>
              <a:t>c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omply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w</a:t>
            </a:r>
            <a:r>
              <a:rPr sz="850" spc="-135" dirty="0">
                <a:solidFill>
                  <a:srgbClr val="4F7599"/>
                </a:solidFill>
                <a:latin typeface="Times New Roman"/>
                <a:cs typeface="Times New Roman"/>
              </a:rPr>
              <a:t>i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tlh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</a:t>
            </a:r>
            <a:r>
              <a:rPr sz="850" spc="-5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20" dirty="0">
                <a:solidFill>
                  <a:srgbClr val="80365D"/>
                </a:solidFill>
                <a:latin typeface="Times New Roman"/>
                <a:cs typeface="Times New Roman"/>
              </a:rPr>
              <a:t>l</a:t>
            </a:r>
            <a:r>
              <a:rPr sz="850" dirty="0">
                <a:solidFill>
                  <a:srgbClr val="80365D"/>
                </a:solidFill>
                <a:latin typeface="Times New Roman"/>
                <a:cs typeface="Times New Roman"/>
              </a:rPr>
              <a:t>  </a:t>
            </a:r>
            <a:r>
              <a:rPr sz="850" spc="10" dirty="0">
                <a:solidFill>
                  <a:srgbClr val="80365D"/>
                </a:solidFill>
                <a:latin typeface="Times New Roman"/>
                <a:cs typeface="Times New Roman"/>
              </a:rPr>
              <a:t> 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ap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p</a:t>
            </a:r>
            <a:r>
              <a:rPr sz="850" spc="-60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icable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</a:t>
            </a:r>
            <a:r>
              <a:rPr sz="850" spc="-10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30" dirty="0">
                <a:solidFill>
                  <a:srgbClr val="857299"/>
                </a:solidFill>
                <a:latin typeface="Times New Roman"/>
                <a:cs typeface="Times New Roman"/>
              </a:rPr>
              <a:t>l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aws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25" dirty="0">
                <a:solidFill>
                  <a:srgbClr val="263F5B"/>
                </a:solidFill>
                <a:latin typeface="Times New Roman"/>
                <a:cs typeface="Times New Roman"/>
              </a:rPr>
              <a:t>a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nd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rag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u</a:t>
            </a:r>
            <a:r>
              <a:rPr sz="850" spc="-95" dirty="0">
                <a:solidFill>
                  <a:srgbClr val="821F60"/>
                </a:solidFill>
                <a:latin typeface="Times New Roman"/>
                <a:cs typeface="Times New Roman"/>
              </a:rPr>
              <a:t>l</a:t>
            </a:r>
            <a:r>
              <a:rPr sz="850" spc="55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-20" dirty="0">
                <a:solidFill>
                  <a:srgbClr val="263F5B"/>
                </a:solidFill>
                <a:latin typeface="Times New Roman"/>
                <a:cs typeface="Times New Roman"/>
              </a:rPr>
              <a:t>ti</a:t>
            </a:r>
            <a:r>
              <a:rPr sz="850" spc="-40" dirty="0">
                <a:solidFill>
                  <a:srgbClr val="263F5B"/>
                </a:solidFill>
                <a:latin typeface="Times New Roman"/>
                <a:cs typeface="Times New Roman"/>
              </a:rPr>
              <a:t>D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ns.</a:t>
            </a:r>
            <a:endParaRPr sz="850">
              <a:latin typeface="Times New Roman"/>
              <a:cs typeface="Times New Roman"/>
            </a:endParaRPr>
          </a:p>
          <a:p>
            <a:pPr marL="12700" algn="just">
              <a:lnSpc>
                <a:spcPts val="975"/>
              </a:lnSpc>
              <a:spcBef>
                <a:spcPts val="100"/>
              </a:spcBef>
            </a:pPr>
            <a:r>
              <a:rPr sz="800" spc="10" dirty="0">
                <a:solidFill>
                  <a:srgbClr val="4B5D6E"/>
                </a:solidFill>
                <a:latin typeface="Arial"/>
                <a:cs typeface="Arial"/>
              </a:rPr>
              <a:t>T</a:t>
            </a:r>
            <a:r>
              <a:rPr sz="800" spc="-85" dirty="0">
                <a:solidFill>
                  <a:srgbClr val="4B5D6E"/>
                </a:solidFill>
                <a:latin typeface="Arial"/>
                <a:cs typeface="Arial"/>
              </a:rPr>
              <a:t>h</a:t>
            </a:r>
            <a:r>
              <a:rPr sz="800" spc="60" dirty="0">
                <a:solidFill>
                  <a:srgbClr val="4B5D6E"/>
                </a:solidFill>
                <a:latin typeface="Arial"/>
                <a:cs typeface="Arial"/>
              </a:rPr>
              <a:t>is</a:t>
            </a:r>
            <a:r>
              <a:rPr sz="800" dirty="0">
                <a:solidFill>
                  <a:srgbClr val="4B5D6E"/>
                </a:solidFill>
                <a:latin typeface="Arial"/>
                <a:cs typeface="Arial"/>
              </a:rPr>
              <a:t>  </a:t>
            </a:r>
            <a:r>
              <a:rPr sz="800" spc="4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C:Ontract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-9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45" dirty="0">
                <a:solidFill>
                  <a:srgbClr val="DFA32D"/>
                </a:solidFill>
                <a:latin typeface="Times New Roman"/>
                <a:cs typeface="Times New Roman"/>
              </a:rPr>
              <a:t>.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sh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65" dirty="0">
                <a:solidFill>
                  <a:srgbClr val="424682"/>
                </a:solidFill>
                <a:latin typeface="Times New Roman"/>
                <a:cs typeface="Times New Roman"/>
              </a:rPr>
              <a:t>ll</a:t>
            </a:r>
            <a:r>
              <a:rPr sz="850" dirty="0">
                <a:solidFill>
                  <a:srgbClr val="424682"/>
                </a:solidFill>
                <a:latin typeface="Times New Roman"/>
                <a:cs typeface="Times New Roman"/>
              </a:rPr>
              <a:t>   </a:t>
            </a:r>
            <a:r>
              <a:rPr sz="850" spc="-5" dirty="0">
                <a:solidFill>
                  <a:srgbClr val="424682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3D4656"/>
                </a:solidFill>
                <a:latin typeface="Times New Roman"/>
                <a:cs typeface="Times New Roman"/>
              </a:rPr>
              <a:t>be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0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g</a:t>
            </a:r>
            <a:r>
              <a:rPr sz="850" spc="-11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'lemed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2A2D3F"/>
                </a:solidFill>
                <a:latin typeface="Times New Roman"/>
                <a:cs typeface="Times New Roman"/>
              </a:rPr>
              <a:t>b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y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 </a:t>
            </a:r>
            <a:r>
              <a:rPr sz="850" spc="-2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263F5B"/>
                </a:solidFill>
                <a:latin typeface="Times New Roman"/>
                <a:cs typeface="Times New Roman"/>
              </a:rPr>
              <a:t>the</a:t>
            </a:r>
            <a:r>
              <a:rPr sz="800" dirty="0">
                <a:solidFill>
                  <a:srgbClr val="263F5B"/>
                </a:solidFill>
                <a:latin typeface="Times New Roman"/>
                <a:cs typeface="Times New Roman"/>
              </a:rPr>
              <a:t>   </a:t>
            </a:r>
            <a:r>
              <a:rPr sz="800" spc="15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4B5D6E"/>
                </a:solidFill>
                <a:latin typeface="Arial"/>
                <a:cs typeface="Arial"/>
              </a:rPr>
              <a:t>laws</a:t>
            </a:r>
            <a:r>
              <a:rPr sz="750" dirty="0">
                <a:solidFill>
                  <a:srgbClr val="4B5D6E"/>
                </a:solidFill>
                <a:latin typeface="Arial"/>
                <a:cs typeface="Arial"/>
              </a:rPr>
              <a:t>   </a:t>
            </a:r>
            <a:r>
              <a:rPr sz="750" spc="-55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00" spc="30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   </a:t>
            </a:r>
            <a:r>
              <a:rPr sz="80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135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00" spc="80" dirty="0">
                <a:solidFill>
                  <a:srgbClr val="4B5D6E"/>
                </a:solidFill>
                <a:latin typeface="Times New Roman"/>
                <a:cs typeface="Times New Roman"/>
              </a:rPr>
              <a:t>he</a:t>
            </a:r>
            <a:r>
              <a:rPr sz="800" dirty="0">
                <a:solidFill>
                  <a:srgbClr val="4B5D6E"/>
                </a:solidFill>
                <a:latin typeface="Times New Roman"/>
                <a:cs typeface="Times New Roman"/>
              </a:rPr>
              <a:t>   </a:t>
            </a:r>
            <a:r>
              <a:rPr sz="800" spc="-2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114" dirty="0">
                <a:solidFill>
                  <a:srgbClr val="4B5D6E"/>
                </a:solidFill>
                <a:latin typeface="Times New Roman"/>
                <a:cs typeface="Times New Roman"/>
              </a:rPr>
              <a:t>S</a:t>
            </a:r>
            <a:r>
              <a:rPr sz="850" spc="75" dirty="0">
                <a:solidFill>
                  <a:srgbClr val="4B5D6E"/>
                </a:solidFill>
                <a:latin typeface="Times New Roman"/>
                <a:cs typeface="Times New Roman"/>
              </a:rPr>
              <a:t>tate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  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30" dirty="0">
                <a:solidFill>
                  <a:srgbClr val="3D4656"/>
                </a:solidFill>
                <a:latin typeface="Times New Roman"/>
                <a:cs typeface="Times New Roman"/>
              </a:rPr>
              <a:t>of</a:t>
            </a:r>
            <a:endParaRPr sz="800">
              <a:latin typeface="Times New Roman"/>
              <a:cs typeface="Times New Roman"/>
            </a:endParaRPr>
          </a:p>
          <a:p>
            <a:pPr marL="12700" algn="just">
              <a:lnSpc>
                <a:spcPts val="1035"/>
              </a:lnSpc>
              <a:tabLst>
                <a:tab pos="1096010" algn="l"/>
              </a:tabLst>
            </a:pPr>
            <a:r>
              <a:rPr sz="850" u="sng" dirty="0">
                <a:solidFill>
                  <a:srgbClr val="4F7599"/>
                </a:solidFill>
                <a:latin typeface="Times New Roman"/>
                <a:cs typeface="Times New Roman"/>
              </a:rPr>
              <a:t> 	</a:t>
            </a:r>
            <a:r>
              <a:rPr sz="850" spc="-30" dirty="0">
                <a:solidFill>
                  <a:srgbClr val="4F7599"/>
                </a:solidFill>
                <a:latin typeface="Times New Roman"/>
                <a:cs typeface="Times New Roman"/>
              </a:rPr>
              <a:t>(</a:t>
            </a:r>
            <a:r>
              <a:rPr sz="850" spc="80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850" spc="35" dirty="0">
                <a:solidFill>
                  <a:srgbClr val="4F7599"/>
                </a:solidFill>
                <a:latin typeface="Times New Roman"/>
                <a:cs typeface="Times New Roman"/>
              </a:rPr>
              <a:t>r</a:t>
            </a:r>
            <a:r>
              <a:rPr sz="850" spc="45" dirty="0">
                <a:solidFill>
                  <a:srgbClr val="4F7599"/>
                </a:solidFill>
                <a:latin typeface="Times New Roman"/>
                <a:cs typeface="Times New Roman"/>
              </a:rPr>
              <a:t> 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name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4B5D6E"/>
                </a:solidFill>
                <a:latin typeface="Times New Roman"/>
                <a:cs typeface="Times New Roman"/>
              </a:rPr>
              <a:t>c</a:t>
            </a:r>
            <a:r>
              <a:rPr sz="900" spc="-110" dirty="0">
                <a:solidFill>
                  <a:srgbClr val="4B5D6E"/>
                </a:solidFill>
                <a:latin typeface="Times New Roman"/>
                <a:cs typeface="Times New Roman"/>
              </a:rPr>
              <a:t>o</a:t>
            </a:r>
            <a:r>
              <a:rPr sz="900" spc="-130" dirty="0">
                <a:solidFill>
                  <a:srgbClr val="315975"/>
                </a:solidFill>
                <a:latin typeface="Times New Roman"/>
                <a:cs typeface="Times New Roman"/>
              </a:rPr>
              <a:t>1</a:t>
            </a:r>
            <a:r>
              <a:rPr sz="900" spc="-240" dirty="0">
                <a:solidFill>
                  <a:srgbClr val="315975"/>
                </a:solidFill>
                <a:latin typeface="Times New Roman"/>
                <a:cs typeface="Times New Roman"/>
              </a:rPr>
              <a:t>1</a:t>
            </a:r>
            <a:r>
              <a:rPr sz="900" spc="10" dirty="0">
                <a:solidFill>
                  <a:srgbClr val="4B5D6E"/>
                </a:solidFill>
                <a:latin typeface="Times New Roman"/>
                <a:cs typeface="Times New Roman"/>
              </a:rPr>
              <a:t>ntr</a:t>
            </a:r>
            <a:r>
              <a:rPr sz="900" spc="-50" dirty="0">
                <a:solidFill>
                  <a:srgbClr val="4B5D6E"/>
                </a:solidFill>
                <a:latin typeface="Times New Roman"/>
                <a:cs typeface="Times New Roman"/>
              </a:rPr>
              <a:t>y</a:t>
            </a:r>
            <a:r>
              <a:rPr sz="900" spc="-105" dirty="0">
                <a:solidFill>
                  <a:srgbClr val="66858E"/>
                </a:solidFill>
                <a:latin typeface="Times New Roman"/>
                <a:cs typeface="Times New Roman"/>
              </a:rPr>
              <a:t>)_</a:t>
            </a:r>
            <a:r>
              <a:rPr sz="900" dirty="0">
                <a:solidFill>
                  <a:srgbClr val="66858E"/>
                </a:solidFill>
                <a:latin typeface="Times New Roman"/>
                <a:cs typeface="Times New Roman"/>
              </a:rPr>
              <a:t>  </a:t>
            </a:r>
            <a:r>
              <a:rPr sz="900" spc="-60" dirty="0">
                <a:solidFill>
                  <a:srgbClr val="66858E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4B5D6E"/>
                </a:solidFill>
                <a:latin typeface="Times New Roman"/>
                <a:cs typeface="Times New Roman"/>
              </a:rPr>
              <a:t>u</a:t>
            </a:r>
            <a:r>
              <a:rPr sz="900" spc="4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900" spc="-75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900" spc="35" dirty="0">
                <a:solidFill>
                  <a:srgbClr val="4B5D6E"/>
                </a:solidFill>
                <a:latin typeface="Times New Roman"/>
                <a:cs typeface="Times New Roman"/>
              </a:rPr>
              <a:t>ess</a:t>
            </a:r>
            <a:r>
              <a:rPr sz="900" spc="1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otherwise</a:t>
            </a:r>
            <a:r>
              <a:rPr sz="850" spc="9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229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114" dirty="0">
                <a:solidFill>
                  <a:srgbClr val="2A2D3F"/>
                </a:solidFill>
                <a:latin typeface="Times New Roman"/>
                <a:cs typeface="Times New Roman"/>
              </a:rPr>
              <a:t>u</a:t>
            </a:r>
            <a:r>
              <a:rPr sz="850" spc="55" dirty="0">
                <a:solidFill>
                  <a:srgbClr val="2A2D3F"/>
                </a:solidFill>
                <a:latin typeface="Times New Roman"/>
                <a:cs typeface="Times New Roman"/>
              </a:rPr>
              <a:t>eed</a:t>
            </a:r>
            <a:r>
              <a:rPr sz="850" spc="7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165" dirty="0">
                <a:solidFill>
                  <a:srgbClr val="B88C34"/>
                </a:solidFill>
                <a:latin typeface="Times New Roman"/>
                <a:cs typeface="Times New Roman"/>
              </a:rPr>
              <a:t>l</a:t>
            </a:r>
            <a:r>
              <a:rPr sz="850" spc="-20" dirty="0">
                <a:solidFill>
                  <a:srgbClr val="4B5D6E"/>
                </a:solidFill>
                <a:latin typeface="Times New Roman"/>
                <a:cs typeface="Times New Roman"/>
              </a:rPr>
              <a:t>by</a:t>
            </a:r>
            <a:r>
              <a:rPr sz="850" spc="5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13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00" spc="60" dirty="0">
                <a:solidFill>
                  <a:srgbClr val="4B5D6E"/>
                </a:solidFill>
                <a:latin typeface="Times New Roman"/>
                <a:cs typeface="Times New Roman"/>
              </a:rPr>
              <a:t>he</a:t>
            </a:r>
            <a:endParaRPr sz="800">
              <a:latin typeface="Times New Roman"/>
              <a:cs typeface="Times New Roman"/>
            </a:endParaRPr>
          </a:p>
          <a:p>
            <a:pPr marL="12700" marR="17780" algn="just">
              <a:lnSpc>
                <a:spcPct val="102800"/>
              </a:lnSpc>
              <a:spcBef>
                <a:spcPts val="135"/>
              </a:spcBef>
            </a:pPr>
            <a:r>
              <a:rPr sz="650" spc="85" dirty="0">
                <a:solidFill>
                  <a:srgbClr val="3D4656"/>
                </a:solidFill>
                <a:latin typeface="Arial"/>
                <a:cs typeface="Arial"/>
              </a:rPr>
              <a:t>p;ilties </a:t>
            </a:r>
            <a:r>
              <a:rPr sz="650" spc="-3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315975"/>
                </a:solidFill>
                <a:latin typeface="Times New Roman"/>
                <a:cs typeface="Times New Roman"/>
              </a:rPr>
              <a:t>h</a:t>
            </a:r>
            <a:r>
              <a:rPr sz="850" spc="70" dirty="0">
                <a:solidFill>
                  <a:srgbClr val="3D4656"/>
                </a:solidFill>
                <a:latin typeface="Times New Roman"/>
                <a:cs typeface="Times New Roman"/>
              </a:rPr>
              <a:t>eret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155" dirty="0">
                <a:solidFill>
                  <a:srgbClr val="3D4656"/>
                </a:solidFill>
                <a:latin typeface="Times New Roman"/>
                <a:cs typeface="Times New Roman"/>
              </a:rPr>
              <a:t>,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ny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contro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v</a:t>
            </a:r>
            <a:r>
              <a:rPr sz="850" spc="-25" dirty="0">
                <a:solidFill>
                  <a:srgbClr val="4B5D6E"/>
                </a:solidFill>
                <a:latin typeface="Times New Roman"/>
                <a:cs typeface="Times New Roman"/>
              </a:rPr>
              <a:t>errsy</a:t>
            </a:r>
            <a:r>
              <a:rPr sz="850" spc="7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or</a:t>
            </a:r>
            <a:r>
              <a:rPr sz="850" spc="9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45" dirty="0">
                <a:solidFill>
                  <a:srgbClr val="4B5D6E"/>
                </a:solidFill>
                <a:latin typeface="Times New Roman"/>
                <a:cs typeface="Times New Roman"/>
              </a:rPr>
              <a:t>d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-10" dirty="0">
                <a:solidFill>
                  <a:srgbClr val="4B5D6E"/>
                </a:solidFill>
                <a:latin typeface="Times New Roman"/>
                <a:cs typeface="Times New Roman"/>
              </a:rPr>
              <a:t>im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4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ari:sing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out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of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35" dirty="0">
                <a:solidFill>
                  <a:srgbClr val="69707E"/>
                </a:solidFill>
                <a:latin typeface="Times New Roman"/>
                <a:cs typeface="Times New Roman"/>
              </a:rPr>
              <a:t>r</a:t>
            </a:r>
            <a:r>
              <a:rPr sz="850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-60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r</a:t>
            </a:r>
            <a:r>
              <a:rPr sz="850" spc="20" dirty="0">
                <a:solidFill>
                  <a:srgbClr val="4B5D6E"/>
                </a:solidFill>
                <a:latin typeface="Times New Roman"/>
                <a:cs typeface="Times New Roman"/>
              </a:rPr>
              <a:t>e</a:t>
            </a:r>
            <a:r>
              <a:rPr sz="850" spc="-20" dirty="0">
                <a:solidFill>
                  <a:srgbClr val="1660A1"/>
                </a:solidFill>
                <a:latin typeface="Times New Roman"/>
                <a:cs typeface="Times New Roman"/>
              </a:rPr>
              <a:t>l</a:t>
            </a:r>
            <a:r>
              <a:rPr sz="850" spc="30" dirty="0">
                <a:solidFill>
                  <a:srgbClr val="2A2D3F"/>
                </a:solidFill>
                <a:latin typeface="Times New Roman"/>
                <a:cs typeface="Times New Roman"/>
              </a:rPr>
              <a:t>at</a:t>
            </a:r>
            <a:r>
              <a:rPr sz="850" spc="20" dirty="0">
                <a:solidFill>
                  <a:srgbClr val="2A2D3F"/>
                </a:solidFill>
                <a:latin typeface="Times New Roman"/>
                <a:cs typeface="Times New Roman"/>
              </a:rPr>
              <a:t>i</a:t>
            </a:r>
            <a:r>
              <a:rPr sz="850" spc="10" dirty="0">
                <a:solidFill>
                  <a:srgbClr val="315975"/>
                </a:solidFill>
                <a:latin typeface="Times New Roman"/>
                <a:cs typeface="Times New Roman"/>
              </a:rPr>
              <a:t>ng</a:t>
            </a:r>
            <a:r>
              <a:rPr sz="850" spc="10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00" spc="105" dirty="0">
                <a:solidFill>
                  <a:srgbClr val="4B5D6E"/>
                </a:solidFill>
                <a:latin typeface="Times New Roman"/>
                <a:cs typeface="Times New Roman"/>
              </a:rPr>
              <a:t>to</a:t>
            </a:r>
            <a:r>
              <a:rPr sz="80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-8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40" dirty="0">
                <a:solidFill>
                  <a:srgbClr val="3D4656"/>
                </a:solidFill>
                <a:latin typeface="Arial"/>
                <a:cs typeface="Arial"/>
              </a:rPr>
              <a:t>t</a:t>
            </a:r>
            <a:r>
              <a:rPr sz="800" spc="10" dirty="0">
                <a:solidFill>
                  <a:srgbClr val="3D4656"/>
                </a:solidFill>
                <a:latin typeface="Arial"/>
                <a:cs typeface="Arial"/>
              </a:rPr>
              <a:t>h</a:t>
            </a:r>
            <a:r>
              <a:rPr sz="800" spc="40" dirty="0">
                <a:solidFill>
                  <a:srgbClr val="3D4656"/>
                </a:solidFill>
                <a:latin typeface="Arial"/>
                <a:cs typeface="Arial"/>
              </a:rPr>
              <a:t>is</a:t>
            </a:r>
            <a:r>
              <a:rPr sz="800" spc="3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Co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85" dirty="0">
                <a:solidFill>
                  <a:srgbClr val="263F5B"/>
                </a:solidFill>
                <a:latin typeface="Times New Roman"/>
                <a:cs typeface="Times New Roman"/>
              </a:rPr>
              <a:t>t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r</a:t>
            </a:r>
            <a:r>
              <a:rPr sz="850" spc="55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25" dirty="0">
                <a:solidFill>
                  <a:srgbClr val="315975"/>
                </a:solidFill>
                <a:latin typeface="Times New Roman"/>
                <a:cs typeface="Times New Roman"/>
              </a:rPr>
              <a:t>ct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-8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70" dirty="0">
                <a:solidFill>
                  <a:srgbClr val="4B5D6E"/>
                </a:solidFill>
                <a:latin typeface="Times New Roman"/>
                <a:cs typeface="Times New Roman"/>
              </a:rPr>
              <a:t>w</a:t>
            </a:r>
            <a:r>
              <a:rPr sz="850" spc="5" dirty="0">
                <a:solidFill>
                  <a:srgbClr val="69707E"/>
                </a:solidFill>
                <a:latin typeface="Times New Roman"/>
                <a:cs typeface="Times New Roman"/>
              </a:rPr>
              <a:t>h</a:t>
            </a:r>
            <a:r>
              <a:rPr sz="850" spc="10" dirty="0">
                <a:solidFill>
                  <a:srgbClr val="4F7599"/>
                </a:solidFill>
                <a:latin typeface="Times New Roman"/>
                <a:cs typeface="Times New Roman"/>
              </a:rPr>
              <a:t>i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dl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4B5D6E"/>
                </a:solidFill>
                <a:latin typeface="Times New Roman"/>
                <a:cs typeface="Times New Roman"/>
              </a:rPr>
              <a:t>rem</a:t>
            </a:r>
            <a:r>
              <a:rPr sz="850" spc="70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10" dirty="0">
                <a:solidFill>
                  <a:srgbClr val="79496E"/>
                </a:solidFill>
                <a:latin typeface="Times New Roman"/>
                <a:cs typeface="Times New Roman"/>
              </a:rPr>
              <a:t>i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ns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l!nresol</a:t>
            </a:r>
            <a:r>
              <a:rPr sz="850" spc="-75" dirty="0">
                <a:solidFill>
                  <a:srgbClr val="4B5D6E"/>
                </a:solidFill>
                <a:latin typeface="Times New Roman"/>
                <a:cs typeface="Times New Roman"/>
              </a:rPr>
              <a:t>v</a:t>
            </a:r>
            <a:r>
              <a:rPr sz="850" spc="114" dirty="0">
                <a:solidFill>
                  <a:srgbClr val="4B5D6E"/>
                </a:solidFill>
                <a:latin typeface="Times New Roman"/>
                <a:cs typeface="Times New Roman"/>
              </a:rPr>
              <a:t>ed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2A2D3F"/>
                </a:solidFill>
                <a:latin typeface="Times New Roman"/>
                <a:cs typeface="Times New Roman"/>
              </a:rPr>
              <a:t>af</a:t>
            </a:r>
            <a:r>
              <a:rPr sz="850" spc="-40" dirty="0">
                <a:solidFill>
                  <a:srgbClr val="2A2D3F"/>
                </a:solidFill>
                <a:latin typeface="Times New Roman"/>
                <a:cs typeface="Times New Roman"/>
              </a:rPr>
              <a:t>t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e..</a:t>
            </a:r>
            <a:r>
              <a:rPr sz="850" spc="6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negotia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10" dirty="0">
                <a:solidFill>
                  <a:srgbClr val="69707E"/>
                </a:solidFill>
                <a:latin typeface="Times New Roman"/>
                <a:cs typeface="Times New Roman"/>
              </a:rPr>
              <a:t>i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on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-5" dirty="0">
                <a:solidFill>
                  <a:srgbClr val="315975"/>
                </a:solidFill>
                <a:latin typeface="Times New Roman"/>
                <a:cs typeface="Times New Roman"/>
              </a:rPr>
              <a:t>hall</a:t>
            </a:r>
            <a:r>
              <a:rPr sz="850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90" dirty="0">
                <a:solidFill>
                  <a:srgbClr val="4B5D6E"/>
                </a:solidFill>
                <a:latin typeface="Times New Roman"/>
                <a:cs typeface="Times New Roman"/>
              </a:rPr>
              <a:t>be</a:t>
            </a:r>
            <a:r>
              <a:rPr sz="85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-7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4B5D6E"/>
                </a:solidFill>
                <a:latin typeface="Times New Roman"/>
                <a:cs typeface="Times New Roman"/>
              </a:rPr>
              <a:t>sett</a:t>
            </a:r>
            <a:r>
              <a:rPr sz="850" spc="-30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50" spc="-60" dirty="0">
                <a:solidFill>
                  <a:srgbClr val="4F7599"/>
                </a:solidFill>
                <a:latin typeface="Times New Roman"/>
                <a:cs typeface="Times New Roman"/>
              </a:rPr>
              <a:t>l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ed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4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10" dirty="0">
                <a:solidFill>
                  <a:srgbClr val="4B5D6E"/>
                </a:solidFill>
                <a:latin typeface="Arial"/>
                <a:cs typeface="Arial"/>
              </a:rPr>
              <a:t>bo,i </a:t>
            </a:r>
            <a:r>
              <a:rPr sz="800" spc="30" dirty="0">
                <a:solidFill>
                  <a:srgbClr val="4B5D6E"/>
                </a:solidFill>
                <a:latin typeface="Arial"/>
                <a:cs typeface="Arial"/>
              </a:rPr>
              <a:t>binding</a:t>
            </a:r>
            <a:r>
              <a:rPr sz="800" spc="-70" dirty="0">
                <a:solidFill>
                  <a:srgbClr val="4B5D6E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arbitra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95" dirty="0">
                <a:solidFill>
                  <a:srgbClr val="796085"/>
                </a:solidFill>
                <a:latin typeface="Times New Roman"/>
                <a:cs typeface="Times New Roman"/>
              </a:rPr>
              <a:t>i</a:t>
            </a:r>
            <a:r>
              <a:rPr sz="850" spc="90" dirty="0">
                <a:solidFill>
                  <a:srgbClr val="4B5D6E"/>
                </a:solidFill>
                <a:latin typeface="Times New Roman"/>
                <a:cs typeface="Times New Roman"/>
              </a:rPr>
              <a:t>on</a:t>
            </a:r>
            <a:r>
              <a:rPr sz="850" spc="-20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14" dirty="0">
                <a:solidFill>
                  <a:srgbClr val="3D4656"/>
                </a:solidFill>
                <a:latin typeface="Times New Roman"/>
                <a:cs typeface="Times New Roman"/>
              </a:rPr>
              <a:t>b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65" dirty="0">
                <a:solidFill>
                  <a:srgbClr val="3D4656"/>
                </a:solidFill>
                <a:latin typeface="Times New Roman"/>
                <a:cs typeface="Times New Roman"/>
              </a:rPr>
              <a:t>fore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90" dirty="0">
                <a:solidFill>
                  <a:srgbClr val="3D4656"/>
                </a:solidFill>
                <a:latin typeface="Times New Roman"/>
                <a:cs typeface="Times New Roman"/>
              </a:rPr>
              <a:t>the</a:t>
            </a:r>
            <a:r>
              <a:rPr sz="800" spc="-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Sta</a:t>
            </a:r>
            <a:r>
              <a:rPr sz="850" spc="85" dirty="0">
                <a:solidFill>
                  <a:srgbClr val="315975"/>
                </a:solidFill>
                <a:latin typeface="Times New Roman"/>
                <a:cs typeface="Times New Roman"/>
              </a:rPr>
              <a:t>t</a:t>
            </a:r>
            <a:r>
              <a:rPr sz="850" spc="16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Ar</a:t>
            </a:r>
            <a:r>
              <a:rPr sz="850" spc="-105" dirty="0">
                <a:solidFill>
                  <a:srgbClr val="3D4656"/>
                </a:solidFill>
                <a:latin typeface="Times New Roman"/>
                <a:cs typeface="Times New Roman"/>
              </a:rPr>
              <a:t>b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itra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-60" dirty="0">
                <a:solidFill>
                  <a:srgbClr val="80365D"/>
                </a:solidFill>
                <a:latin typeface="Times New Roman"/>
                <a:cs typeface="Times New Roman"/>
              </a:rPr>
              <a:t>i</a:t>
            </a:r>
            <a:r>
              <a:rPr sz="850" spc="-20" dirty="0">
                <a:solidFill>
                  <a:srgbClr val="4B5D6E"/>
                </a:solidFill>
                <a:latin typeface="Times New Roman"/>
                <a:cs typeface="Times New Roman"/>
              </a:rPr>
              <a:t>Dn</a:t>
            </a:r>
            <a:r>
              <a:rPr sz="850" spc="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Associa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t</a:t>
            </a:r>
            <a:r>
              <a:rPr sz="850" spc="10" dirty="0">
                <a:solidFill>
                  <a:srgbClr val="69707E"/>
                </a:solidFill>
                <a:latin typeface="Times New Roman"/>
                <a:cs typeface="Times New Roman"/>
              </a:rPr>
              <a:t>i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on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2A2D3F"/>
                </a:solidFill>
                <a:latin typeface="Times New Roman"/>
                <a:cs typeface="Times New Roman"/>
              </a:rPr>
              <a:t>a</a:t>
            </a:r>
            <a:r>
              <a:rPr sz="850" spc="-13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315975"/>
                </a:solidFill>
                <a:latin typeface="Times New Roman"/>
                <a:cs typeface="Times New Roman"/>
              </a:rPr>
              <a:t>c</a:t>
            </a:r>
            <a:r>
              <a:rPr sz="850" spc="-225" dirty="0">
                <a:solidFill>
                  <a:srgbClr val="315975"/>
                </a:solidFill>
                <a:latin typeface="Times New Roman"/>
                <a:cs typeface="Times New Roman"/>
              </a:rPr>
              <a:t>:</a:t>
            </a:r>
            <a:r>
              <a:rPr sz="850" spc="270" dirty="0">
                <a:solidFill>
                  <a:srgbClr val="4B5D6E"/>
                </a:solidFill>
                <a:latin typeface="Times New Roman"/>
                <a:cs typeface="Times New Roman"/>
              </a:rPr>
              <a:t>a</a:t>
            </a:r>
            <a:r>
              <a:rPr sz="850" spc="-15" dirty="0">
                <a:solidFill>
                  <a:srgbClr val="4B5D6E"/>
                </a:solidFill>
                <a:latin typeface="Times New Roman"/>
                <a:cs typeface="Times New Roman"/>
              </a:rPr>
              <a:t>mlin,</a:t>
            </a:r>
            <a:r>
              <a:rPr sz="850" spc="-2200" dirty="0">
                <a:solidFill>
                  <a:srgbClr val="4B5D6E"/>
                </a:solidFill>
                <a:latin typeface="Times New Roman"/>
                <a:cs typeface="Times New Roman"/>
              </a:rPr>
              <a:t>g</a:t>
            </a:r>
            <a:r>
              <a:rPr sz="850" spc="35" dirty="0">
                <a:solidFill>
                  <a:srgbClr val="2A2D3F"/>
                </a:solidFill>
                <a:latin typeface="Times New Roman"/>
                <a:cs typeface="Times New Roman"/>
              </a:rPr>
              <a:t>:</a:t>
            </a:r>
            <a:r>
              <a:rPr sz="850" dirty="0">
                <a:solidFill>
                  <a:srgbClr val="2A2D3F"/>
                </a:solidFill>
                <a:latin typeface="Times New Roman"/>
                <a:cs typeface="Times New Roman"/>
              </a:rPr>
              <a:t>         </a:t>
            </a:r>
            <a:r>
              <a:rPr sz="850" spc="25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85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spc="-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4B5D6E"/>
                </a:solidFill>
                <a:latin typeface="Arial"/>
                <a:cs typeface="Arial"/>
              </a:rPr>
              <a:t>it:s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34140" y="5044861"/>
            <a:ext cx="17907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175" dirty="0">
                <a:solidFill>
                  <a:srgbClr val="3D4656"/>
                </a:solidFill>
                <a:latin typeface="Times New Roman"/>
                <a:cs typeface="Times New Roman"/>
              </a:rPr>
              <a:t>92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34140" y="5871516"/>
            <a:ext cx="18542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0" dirty="0">
                <a:solidFill>
                  <a:srgbClr val="3D4656"/>
                </a:solidFill>
                <a:latin typeface="Times New Roman"/>
                <a:cs typeface="Times New Roman"/>
              </a:rPr>
              <a:t>93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34140" y="6431803"/>
            <a:ext cx="18415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>
                <a:solidFill>
                  <a:srgbClr val="2A2D3F"/>
                </a:solidFill>
                <a:latin typeface="Times New Roman"/>
                <a:cs typeface="Times New Roman"/>
              </a:rPr>
              <a:t>9</a:t>
            </a:r>
            <a:r>
              <a:rPr sz="850" spc="-185" dirty="0">
                <a:solidFill>
                  <a:srgbClr val="66858E"/>
                </a:solidFill>
                <a:latin typeface="Times New Roman"/>
                <a:cs typeface="Times New Roman"/>
              </a:rPr>
              <a:t>.</a:t>
            </a:r>
            <a:r>
              <a:rPr sz="850" spc="170" dirty="0">
                <a:solidFill>
                  <a:srgbClr val="4B5D6E"/>
                </a:solidFill>
                <a:latin typeface="Times New Roman"/>
                <a:cs typeface="Times New Roman"/>
              </a:rPr>
              <a:t>4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134140" y="6840539"/>
            <a:ext cx="17653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9..5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89925" y="6482321"/>
            <a:ext cx="42316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30" dirty="0">
                <a:solidFill>
                  <a:srgbClr val="3D4656"/>
                </a:solidFill>
                <a:latin typeface="Arial"/>
                <a:cs typeface="Arial"/>
              </a:rPr>
              <a:t>4. </a:t>
            </a:r>
            <a:r>
              <a:rPr sz="800" spc="-5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lang="en-US" sz="750" spc="-20" dirty="0" smtClean="0">
                <a:solidFill>
                  <a:srgbClr val="2A2D3F"/>
                </a:solidFill>
                <a:latin typeface="Arial"/>
                <a:cs typeface="Arial"/>
              </a:rPr>
              <a:t>Delivery schedule </a:t>
            </a:r>
            <a:endParaRPr sz="850" dirty="0">
              <a:latin typeface="Times New Roman"/>
              <a:cs typeface="Times New Roman"/>
            </a:endParaRPr>
          </a:p>
          <a:p>
            <a:pPr marL="747395" indent="-464184">
              <a:lnSpc>
                <a:spcPct val="100000"/>
              </a:lnSpc>
              <a:spcBef>
                <a:spcPts val="25"/>
              </a:spcBef>
              <a:tabLst>
                <a:tab pos="747395" algn="l"/>
              </a:tabLst>
            </a:pPr>
            <a:r>
              <a:rPr sz="800" spc="135" dirty="0">
                <a:solidFill>
                  <a:srgbClr val="3D4656"/>
                </a:solidFill>
                <a:latin typeface="Times New Roman"/>
                <a:cs typeface="Times New Roman"/>
              </a:rPr>
              <a:t>4</a:t>
            </a:r>
            <a:r>
              <a:rPr sz="800" spc="20" dirty="0">
                <a:solidFill>
                  <a:srgbClr val="3D4656"/>
                </a:solidFill>
                <a:latin typeface="Times New Roman"/>
                <a:cs typeface="Times New Roman"/>
              </a:rPr>
              <a:t>.</a:t>
            </a:r>
            <a:r>
              <a:rPr sz="800" spc="420" dirty="0">
                <a:solidFill>
                  <a:srgbClr val="3D4656"/>
                </a:solidFill>
                <a:latin typeface="Times New Roman"/>
                <a:cs typeface="Times New Roman"/>
              </a:rPr>
              <a:t>1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	</a:t>
            </a:r>
            <a:r>
              <a:rPr sz="850" spc="-45" dirty="0">
                <a:solidFill>
                  <a:srgbClr val="2A2D3F"/>
                </a:solidFill>
                <a:latin typeface="Times New Roman"/>
                <a:cs typeface="Times New Roman"/>
              </a:rPr>
              <a:t>Tiirne</a:t>
            </a:r>
            <a:r>
              <a:rPr sz="850" spc="8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750" spc="80" dirty="0">
                <a:solidFill>
                  <a:srgbClr val="3D4656"/>
                </a:solidFill>
                <a:latin typeface="Arial"/>
                <a:cs typeface="Arial"/>
              </a:rPr>
              <a:t>is</a:t>
            </a:r>
            <a:r>
              <a:rPr sz="750" spc="-9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f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90" dirty="0">
                <a:solidFill>
                  <a:srgbClr val="3D4656"/>
                </a:solidFill>
                <a:latin typeface="Times New Roman"/>
                <a:cs typeface="Times New Roman"/>
              </a:rPr>
              <a:t>the</a:t>
            </a:r>
            <a:r>
              <a:rPr sz="800" spc="6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essence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25" dirty="0">
                <a:solidFill>
                  <a:srgbClr val="826E56"/>
                </a:solidFill>
                <a:latin typeface="Times New Roman"/>
                <a:cs typeface="Times New Roman"/>
              </a:rPr>
              <a:t>i</a:t>
            </a:r>
            <a:r>
              <a:rPr sz="850" spc="85" dirty="0">
                <a:solidFill>
                  <a:srgbClr val="4B5D6E"/>
                </a:solidFill>
                <a:latin typeface="Times New Roman"/>
                <a:cs typeface="Times New Roman"/>
              </a:rPr>
              <a:t>n</a:t>
            </a:r>
            <a:r>
              <a:rPr sz="850" spc="35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00" spc="35" dirty="0">
                <a:solidFill>
                  <a:srgbClr val="3D4656"/>
                </a:solidFill>
                <a:latin typeface="Arial"/>
                <a:cs typeface="Arial"/>
              </a:rPr>
              <a:t>perfonning</a:t>
            </a:r>
            <a:r>
              <a:rPr sz="800" spc="-4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this</a:t>
            </a:r>
            <a:r>
              <a:rPr sz="850" spc="-2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3D4656"/>
                </a:solidFill>
                <a:latin typeface="Times New Roman"/>
                <a:cs typeface="Times New Roman"/>
              </a:rPr>
              <a:t>Contract,</a:t>
            </a:r>
            <a:r>
              <a:rPr sz="800" spc="-1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45" dirty="0">
                <a:solidFill>
                  <a:srgbClr val="EBB644"/>
                </a:solidFill>
                <a:latin typeface="Times New Roman"/>
                <a:cs typeface="Times New Roman"/>
              </a:rPr>
              <a:t>,</a:t>
            </a:r>
            <a:r>
              <a:rPr sz="850" spc="50" dirty="0">
                <a:solidFill>
                  <a:srgbClr val="2A2D3F"/>
                </a:solidFill>
                <a:latin typeface="Times New Roman"/>
                <a:cs typeface="Times New Roman"/>
              </a:rPr>
              <a:t>and</a:t>
            </a:r>
            <a:r>
              <a:rPr sz="850" spc="-10" dirty="0">
                <a:solidFill>
                  <a:srgbClr val="2A2D3F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2A2D3F"/>
                </a:solidFill>
                <a:latin typeface="Times New Roman"/>
                <a:cs typeface="Times New Roman"/>
              </a:rPr>
              <a:t>Sell</a:t>
            </a:r>
            <a:r>
              <a:rPr sz="850" spc="-15" dirty="0">
                <a:solidFill>
                  <a:srgbClr val="2A2D3F"/>
                </a:solidFill>
                <a:latin typeface="Times New Roman"/>
                <a:cs typeface="Times New Roman"/>
              </a:rPr>
              <a:t>e</a:t>
            </a:r>
            <a:r>
              <a:rPr sz="850" dirty="0">
                <a:solidFill>
                  <a:srgbClr val="263F5B"/>
                </a:solidFill>
                <a:latin typeface="Times New Roman"/>
                <a:cs typeface="Times New Roman"/>
              </a:rPr>
              <a:t>r</a:t>
            </a:r>
            <a:r>
              <a:rPr sz="850" spc="5" dirty="0">
                <a:solidFill>
                  <a:srgbClr val="263F5B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w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i</a:t>
            </a:r>
            <a:r>
              <a:rPr sz="850" spc="15" dirty="0">
                <a:solidFill>
                  <a:srgbClr val="315975"/>
                </a:solidFill>
                <a:latin typeface="Times New Roman"/>
                <a:cs typeface="Times New Roman"/>
              </a:rPr>
              <a:t>ll</a:t>
            </a:r>
            <a:r>
              <a:rPr sz="850" spc="35" dirty="0">
                <a:solidFill>
                  <a:srgbClr val="315975"/>
                </a:solidFill>
                <a:latin typeface="Times New Roman"/>
                <a:cs typeface="Times New Roman"/>
              </a:rPr>
              <a:t> </a:t>
            </a:r>
            <a:r>
              <a:rPr sz="850" spc="50" dirty="0">
                <a:solidFill>
                  <a:srgbClr val="3D4656"/>
                </a:solidFill>
                <a:latin typeface="Times New Roman"/>
                <a:cs typeface="Times New Roman"/>
              </a:rPr>
              <a:t>en</a:t>
            </a:r>
            <a:r>
              <a:rPr sz="850" spc="-10" dirty="0">
                <a:solidFill>
                  <a:srgbClr val="3D4656"/>
                </a:solidFill>
                <a:latin typeface="Times New Roman"/>
                <a:cs typeface="Times New Roman"/>
              </a:rPr>
              <a:t>s</a:t>
            </a:r>
            <a:r>
              <a:rPr sz="850" spc="40" dirty="0">
                <a:solidFill>
                  <a:srgbClr val="315975"/>
                </a:solidFill>
                <a:latin typeface="Times New Roman"/>
                <a:cs typeface="Times New Roman"/>
              </a:rPr>
              <a:t>u</a:t>
            </a:r>
            <a:r>
              <a:rPr sz="850" spc="60" dirty="0">
                <a:solidFill>
                  <a:srgbClr val="3D4656"/>
                </a:solidFill>
                <a:latin typeface="Times New Roman"/>
                <a:cs typeface="Times New Roman"/>
              </a:rPr>
              <a:t>re</a:t>
            </a:r>
            <a:endParaRPr sz="850" dirty="0">
              <a:latin typeface="Times New Roman"/>
              <a:cs typeface="Times New Roman"/>
            </a:endParaRPr>
          </a:p>
          <a:p>
            <a:pPr marL="747395">
              <a:lnSpc>
                <a:spcPct val="100000"/>
              </a:lnSpc>
              <a:spcBef>
                <a:spcPts val="100"/>
              </a:spcBef>
            </a:pPr>
            <a:r>
              <a:rPr sz="800" spc="50" dirty="0">
                <a:solidFill>
                  <a:srgbClr val="3D4656"/>
                </a:solidFill>
                <a:latin typeface="Arial"/>
                <a:cs typeface="Arial"/>
              </a:rPr>
              <a:t>that</a:t>
            </a:r>
            <a:r>
              <a:rPr sz="800" spc="7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00" spc="70" dirty="0">
                <a:solidFill>
                  <a:srgbClr val="3D4656"/>
                </a:solidFill>
                <a:latin typeface="Arial"/>
                <a:cs typeface="Arial"/>
              </a:rPr>
              <a:t>the</a:t>
            </a:r>
            <a:r>
              <a:rPr sz="800" spc="3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spc="20" dirty="0">
                <a:solidFill>
                  <a:srgbClr val="3D4656"/>
                </a:solidFill>
                <a:latin typeface="Times New Roman"/>
                <a:cs typeface="Times New Roman"/>
              </a:rPr>
              <a:t>GooclS</a:t>
            </a:r>
            <a:r>
              <a:rPr sz="7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-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are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10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delill'ered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9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20" dirty="0">
                <a:solidFill>
                  <a:srgbClr val="3D4656"/>
                </a:solidFill>
                <a:latin typeface="Times New Roman"/>
                <a:cs typeface="Times New Roman"/>
              </a:rPr>
              <a:t>to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90" dirty="0">
                <a:solidFill>
                  <a:srgbClr val="3D4656"/>
                </a:solidFill>
                <a:latin typeface="Times New Roman"/>
                <a:cs typeface="Times New Roman"/>
              </a:rPr>
              <a:t>the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-6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3D4656"/>
                </a:solidFill>
                <a:latin typeface="Arial"/>
                <a:cs typeface="Arial"/>
              </a:rPr>
              <a:t>d</a:t>
            </a:r>
            <a:r>
              <a:rPr sz="750" spc="145" dirty="0">
                <a:solidFill>
                  <a:srgbClr val="3D4656"/>
                </a:solidFill>
                <a:latin typeface="Arial"/>
                <a:cs typeface="Arial"/>
              </a:rPr>
              <a:t>e</a:t>
            </a:r>
            <a:r>
              <a:rPr sz="750" spc="-50" dirty="0">
                <a:solidFill>
                  <a:srgbClr val="3D4656"/>
                </a:solidFill>
                <a:latin typeface="Arial"/>
                <a:cs typeface="Arial"/>
              </a:rPr>
              <a:t>l</a:t>
            </a:r>
            <a:r>
              <a:rPr sz="750" spc="50" dirty="0">
                <a:solidFill>
                  <a:srgbClr val="3D4656"/>
                </a:solidFill>
                <a:latin typeface="Arial"/>
                <a:cs typeface="Arial"/>
              </a:rPr>
              <a:t>ivery</a:t>
            </a:r>
            <a:r>
              <a:rPr sz="750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750" spc="-85" dirty="0">
                <a:solidFill>
                  <a:srgbClr val="3D4656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3D4656"/>
                </a:solidFill>
                <a:latin typeface="Times New Roman"/>
                <a:cs typeface="Times New Roman"/>
              </a:rPr>
              <a:t>address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no</a:t>
            </a:r>
            <a:r>
              <a:rPr sz="85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8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45" dirty="0">
                <a:solidFill>
                  <a:srgbClr val="3D4656"/>
                </a:solidFill>
                <a:latin typeface="Times New Roman"/>
                <a:cs typeface="Times New Roman"/>
              </a:rPr>
              <a:t>later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50" dirty="0">
                <a:solidFill>
                  <a:srgbClr val="3D4656"/>
                </a:solidFill>
                <a:latin typeface="Times New Roman"/>
                <a:cs typeface="Times New Roman"/>
              </a:rPr>
              <a:t>tl\an</a:t>
            </a:r>
            <a:r>
              <a:rPr sz="80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3D4656"/>
                </a:solidFill>
                <a:latin typeface="Arial"/>
                <a:cs typeface="Arial"/>
              </a:rPr>
              <a:t>the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60935" y="7083942"/>
            <a:ext cx="298640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7359" algn="l"/>
              </a:tabLst>
            </a:pPr>
            <a:r>
              <a:rPr sz="800" i="1" spc="20" dirty="0">
                <a:solidFill>
                  <a:srgbClr val="4B5D6E"/>
                </a:solidFill>
                <a:latin typeface="Arial"/>
                <a:cs typeface="Arial"/>
              </a:rPr>
              <a:t>4</a:t>
            </a:r>
            <a:r>
              <a:rPr sz="800" i="1" spc="265" dirty="0">
                <a:solidFill>
                  <a:srgbClr val="4B5D6E"/>
                </a:solidFill>
                <a:latin typeface="Arial"/>
                <a:cs typeface="Arial"/>
              </a:rPr>
              <a:t>2</a:t>
            </a:r>
            <a:r>
              <a:rPr sz="800" i="1" dirty="0">
                <a:solidFill>
                  <a:srgbClr val="4B5D6E"/>
                </a:solidFill>
                <a:latin typeface="Arial"/>
                <a:cs typeface="Arial"/>
              </a:rPr>
              <a:t>	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75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3D4656"/>
                </a:solidFill>
                <a:latin typeface="Times New Roman"/>
                <a:cs typeface="Times New Roman"/>
              </a:rPr>
              <a:t>penalty</a:t>
            </a:r>
            <a:r>
              <a:rPr sz="850" spc="-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75" dirty="0">
                <a:solidFill>
                  <a:srgbClr val="3D4656"/>
                </a:solidFill>
                <a:latin typeface="Times New Roman"/>
                <a:cs typeface="Times New Roman"/>
              </a:rPr>
              <a:t>f </a:t>
            </a:r>
            <a:r>
              <a:rPr sz="800" spc="20" dirty="0">
                <a:solidFill>
                  <a:srgbClr val="4B5D6E"/>
                </a:solidFill>
                <a:latin typeface="Times New Roman"/>
                <a:cs typeface="Times New Roman"/>
              </a:rPr>
              <a:t>l</a:t>
            </a:r>
            <a:r>
              <a:rPr sz="800" spc="-114" dirty="0">
                <a:solidFill>
                  <a:srgbClr val="4B5D6E"/>
                </a:solidFill>
                <a:latin typeface="Times New Roman"/>
                <a:cs typeface="Times New Roman"/>
              </a:rPr>
              <a:t>:</a:t>
            </a:r>
            <a:r>
              <a:rPr sz="800" spc="-110" dirty="0">
                <a:solidFill>
                  <a:srgbClr val="4B5D6E"/>
                </a:solidFill>
                <a:latin typeface="Times New Roman"/>
                <a:cs typeface="Times New Roman"/>
              </a:rPr>
              <a:t>'.16</a:t>
            </a:r>
            <a:r>
              <a:rPr sz="800" spc="-114" dirty="0">
                <a:solidFill>
                  <a:srgbClr val="4B5D6E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4B5D6E"/>
                </a:solidFill>
                <a:latin typeface="Times New Roman"/>
                <a:cs typeface="Times New Roman"/>
              </a:rPr>
              <a:t>w</a:t>
            </a:r>
            <a:r>
              <a:rPr sz="850" spc="30" dirty="0">
                <a:solidFill>
                  <a:srgbClr val="4B5D6E"/>
                </a:solidFill>
                <a:latin typeface="Times New Roman"/>
                <a:cs typeface="Times New Roman"/>
              </a:rPr>
              <a:t>i</a:t>
            </a:r>
            <a:r>
              <a:rPr sz="850" spc="-25" dirty="0">
                <a:solidFill>
                  <a:srgbClr val="69707E"/>
                </a:solidFill>
                <a:latin typeface="Times New Roman"/>
                <a:cs typeface="Times New Roman"/>
              </a:rPr>
              <a:t>ll</a:t>
            </a:r>
            <a:r>
              <a:rPr sz="850" spc="-65" dirty="0">
                <a:solidFill>
                  <a:srgbClr val="69707E"/>
                </a:solidFill>
                <a:latin typeface="Times New Roman"/>
                <a:cs typeface="Times New Roman"/>
              </a:rPr>
              <a:t> </a:t>
            </a:r>
            <a:r>
              <a:rPr sz="800" spc="75" dirty="0">
                <a:solidFill>
                  <a:srgbClr val="3D4656"/>
                </a:solidFill>
                <a:latin typeface="Times New Roman"/>
                <a:cs typeface="Times New Roman"/>
              </a:rPr>
              <a:t>be</a:t>
            </a:r>
            <a:r>
              <a:rPr sz="800" spc="-3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o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harged</a:t>
            </a:r>
            <a:r>
              <a:rPr sz="850" spc="-7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3D4656"/>
                </a:solidFill>
                <a:latin typeface="Times New Roman"/>
                <a:cs typeface="Times New Roman"/>
              </a:rPr>
              <a:t>for</a:t>
            </a:r>
            <a:r>
              <a:rPr sz="850" spc="-12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0" dirty="0">
                <a:solidFill>
                  <a:srgbClr val="3D4656"/>
                </a:solidFill>
                <a:latin typeface="Times New Roman"/>
                <a:cs typeface="Times New Roman"/>
              </a:rPr>
              <a:t>every</a:t>
            </a:r>
            <a:r>
              <a:rPr sz="850" spc="-8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w</a:t>
            </a:r>
            <a:r>
              <a:rPr sz="850" spc="105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3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35" dirty="0">
                <a:solidFill>
                  <a:srgbClr val="3D4656"/>
                </a:solidFill>
                <a:latin typeface="Times New Roman"/>
                <a:cs typeface="Times New Roman"/>
              </a:rPr>
              <a:t>k</a:t>
            </a:r>
            <a:r>
              <a:rPr sz="850" spc="10" dirty="0">
                <a:solidFill>
                  <a:srgbClr val="3D4656"/>
                </a:solidFill>
                <a:latin typeface="Times New Roman"/>
                <a:cs typeface="Times New Roman"/>
              </a:rPr>
              <a:t> </a:t>
            </a:r>
            <a:r>
              <a:rPr sz="850" spc="80" dirty="0">
                <a:solidFill>
                  <a:srgbClr val="3D4656"/>
                </a:solidFill>
                <a:latin typeface="Times New Roman"/>
                <a:cs typeface="Times New Roman"/>
              </a:rPr>
              <a:t>d</a:t>
            </a:r>
            <a:r>
              <a:rPr sz="850" spc="20" dirty="0">
                <a:solidFill>
                  <a:srgbClr val="3D4656"/>
                </a:solidFill>
                <a:latin typeface="Times New Roman"/>
                <a:cs typeface="Times New Roman"/>
              </a:rPr>
              <a:t>e</a:t>
            </a:r>
            <a:r>
              <a:rPr sz="850" spc="-60" dirty="0">
                <a:solidFill>
                  <a:srgbClr val="164977"/>
                </a:solidFill>
                <a:latin typeface="Times New Roman"/>
                <a:cs typeface="Times New Roman"/>
              </a:rPr>
              <a:t>l</a:t>
            </a:r>
            <a:r>
              <a:rPr sz="850" spc="5" dirty="0">
                <a:solidFill>
                  <a:srgbClr val="3D4656"/>
                </a:solidFill>
                <a:latin typeface="Times New Roman"/>
                <a:cs typeface="Times New Roman"/>
              </a:rPr>
              <a:t>a</a:t>
            </a:r>
            <a:r>
              <a:rPr sz="850" spc="-130" dirty="0">
                <a:solidFill>
                  <a:srgbClr val="3D4656"/>
                </a:solidFill>
                <a:latin typeface="Times New Roman"/>
                <a:cs typeface="Times New Roman"/>
              </a:rPr>
              <a:t>y</a:t>
            </a:r>
            <a:r>
              <a:rPr sz="850" spc="114" dirty="0">
                <a:solidFill>
                  <a:srgbClr val="3D4656"/>
                </a:solidFill>
                <a:latin typeface="Times New Roman"/>
                <a:cs typeface="Times New Roman"/>
              </a:rPr>
              <a:t>ed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178156" y="4815752"/>
            <a:ext cx="1950085" cy="0"/>
          </a:xfrm>
          <a:custGeom>
            <a:avLst/>
            <a:gdLst/>
            <a:ahLst/>
            <a:cxnLst/>
            <a:rect l="l" t="t" r="r" b="b"/>
            <a:pathLst>
              <a:path w="1950085">
                <a:moveTo>
                  <a:pt x="0" y="0"/>
                </a:moveTo>
                <a:lnTo>
                  <a:pt x="1949577" y="0"/>
                </a:lnTo>
              </a:path>
            </a:pathLst>
          </a:custGeom>
          <a:ln w="4318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7449" y="6473977"/>
            <a:ext cx="1227975" cy="107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0">
              <a:lnSpc>
                <a:spcPct val="100000"/>
              </a:lnSpc>
            </a:pPr>
            <a:r>
              <a:rPr spc="15" dirty="0">
                <a:solidFill>
                  <a:srgbClr val="1F1F5D"/>
                </a:solidFill>
              </a:rPr>
              <a:t>What</a:t>
            </a:r>
            <a:r>
              <a:rPr spc="-1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can</a:t>
            </a:r>
            <a:r>
              <a:rPr spc="2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go</a:t>
            </a:r>
            <a:r>
              <a:rPr spc="2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wrong?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9011" y="2908306"/>
            <a:ext cx="6296025" cy="163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650" spc="-25" dirty="0">
                <a:solidFill>
                  <a:srgbClr val="010202"/>
                </a:solidFill>
                <a:latin typeface="Arial"/>
                <a:cs typeface="Arial"/>
              </a:rPr>
              <a:t>Poo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packagin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g</a:t>
            </a:r>
            <a:r>
              <a:rPr sz="2650" spc="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specifications</a:t>
            </a:r>
            <a:endParaRPr sz="2650">
              <a:latin typeface="Arial"/>
              <a:cs typeface="Arial"/>
            </a:endParaRPr>
          </a:p>
          <a:p>
            <a:pPr marL="12700" marR="6350" indent="-635" algn="just">
              <a:lnSpc>
                <a:spcPct val="102299"/>
              </a:lnSpc>
              <a:spcBef>
                <a:spcPts val="2290"/>
              </a:spcBef>
              <a:tabLst>
                <a:tab pos="586105" algn="l"/>
              </a:tabLst>
            </a:pP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Not	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givin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  </a:t>
            </a:r>
            <a:r>
              <a:rPr sz="1950" i="1" spc="-1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ecifi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  </a:t>
            </a:r>
            <a:r>
              <a:rPr sz="1950" i="1" spc="-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speci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ica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ion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  </a:t>
            </a:r>
            <a:r>
              <a:rPr sz="1950" i="1" spc="-19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  </a:t>
            </a:r>
            <a:r>
              <a:rPr sz="1950" i="1" spc="-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req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irement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  </a:t>
            </a:r>
            <a:r>
              <a:rPr sz="1950" i="1" spc="-19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of packagin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,</a:t>
            </a:r>
            <a:r>
              <a:rPr sz="1950" i="1" spc="1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res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lte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114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boxe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1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1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package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1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tha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oul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1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not</a:t>
            </a:r>
            <a:r>
              <a:rPr sz="1950" i="1" spc="1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be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sto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ed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ope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rly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(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ee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pi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e)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A0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8610" y="2314257"/>
            <a:ext cx="2455735" cy="3106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0135">
              <a:lnSpc>
                <a:spcPct val="100000"/>
              </a:lnSpc>
            </a:pPr>
            <a:r>
              <a:rPr spc="10" dirty="0"/>
              <a:t>Contracting</a:t>
            </a:r>
            <a:r>
              <a:rPr spc="5" dirty="0"/>
              <a:t> </a:t>
            </a:r>
            <a:r>
              <a:rPr spc="15" dirty="0"/>
              <a:t>and</a:t>
            </a:r>
            <a:r>
              <a:rPr spc="30" dirty="0"/>
              <a:t> </a:t>
            </a:r>
            <a:r>
              <a:rPr spc="10" dirty="0"/>
              <a:t>negotiation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4170" y="2226442"/>
            <a:ext cx="6108700" cy="409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Who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drives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negotiation?</a:t>
            </a:r>
            <a:endParaRPr sz="2200" dirty="0">
              <a:latin typeface="Arial"/>
              <a:cs typeface="Arial"/>
            </a:endParaRPr>
          </a:p>
          <a:p>
            <a:pPr marL="390525" indent="-377825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What</a:t>
            </a:r>
            <a:r>
              <a:rPr sz="2200" spc="-4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safeguards?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ts val="1500"/>
              </a:lnSpc>
              <a:spcBef>
                <a:spcPts val="7"/>
              </a:spcBef>
              <a:buClr>
                <a:srgbClr val="010202"/>
              </a:buClr>
              <a:buFont typeface="Arial"/>
              <a:buChar char="•"/>
            </a:pPr>
            <a:endParaRPr sz="1500" dirty="0"/>
          </a:p>
          <a:p>
            <a:pPr>
              <a:lnSpc>
                <a:spcPts val="2200"/>
              </a:lnSpc>
              <a:buClr>
                <a:srgbClr val="010202"/>
              </a:buClr>
              <a:buFont typeface="Arial"/>
              <a:buChar char="•"/>
            </a:pPr>
            <a:endParaRPr sz="2200" dirty="0"/>
          </a:p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easures</a:t>
            </a:r>
            <a:r>
              <a:rPr sz="22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increase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leverage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negotiations</a:t>
            </a:r>
            <a:endParaRPr sz="2200" dirty="0">
              <a:latin typeface="Arial"/>
              <a:cs typeface="Arial"/>
            </a:endParaRPr>
          </a:p>
          <a:p>
            <a:pPr marL="1019810" lvl="1" indent="-503555">
              <a:lnSpc>
                <a:spcPct val="100000"/>
              </a:lnSpc>
              <a:spcBef>
                <a:spcPts val="515"/>
              </a:spcBef>
              <a:buClr>
                <a:srgbClr val="010202"/>
              </a:buClr>
              <a:buFont typeface="Arial"/>
              <a:buChar char="•"/>
              <a:tabLst>
                <a:tab pos="1020444" algn="l"/>
              </a:tabLst>
            </a:pP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G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rou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p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purchasing</a:t>
            </a:r>
            <a:endParaRPr sz="1950" dirty="0">
              <a:latin typeface="Arial"/>
              <a:cs typeface="Arial"/>
            </a:endParaRPr>
          </a:p>
          <a:p>
            <a:pPr lvl="1">
              <a:lnSpc>
                <a:spcPts val="1350"/>
              </a:lnSpc>
              <a:spcBef>
                <a:spcPts val="22"/>
              </a:spcBef>
              <a:buClr>
                <a:srgbClr val="010202"/>
              </a:buClr>
              <a:buFont typeface="Arial"/>
              <a:buChar char="•"/>
            </a:pPr>
            <a:endParaRPr sz="1350" dirty="0"/>
          </a:p>
          <a:p>
            <a:pPr lvl="1">
              <a:lnSpc>
                <a:spcPts val="2000"/>
              </a:lnSpc>
              <a:buClr>
                <a:srgbClr val="010202"/>
              </a:buClr>
              <a:buFont typeface="Arial"/>
              <a:buChar char="•"/>
            </a:pPr>
            <a:endParaRPr sz="2000" dirty="0"/>
          </a:p>
          <a:p>
            <a:pPr marL="1019810" lvl="1" indent="-503555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1020444" algn="l"/>
              </a:tabLst>
            </a:pP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nc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ease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d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shar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95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of 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rmat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ion</a:t>
            </a:r>
            <a:endParaRPr sz="1950" dirty="0">
              <a:latin typeface="Arial"/>
              <a:cs typeface="Arial"/>
            </a:endParaRPr>
          </a:p>
          <a:p>
            <a:pPr lvl="1">
              <a:lnSpc>
                <a:spcPts val="1350"/>
              </a:lnSpc>
              <a:spcBef>
                <a:spcPts val="22"/>
              </a:spcBef>
              <a:buClr>
                <a:srgbClr val="010202"/>
              </a:buClr>
              <a:buFont typeface="Arial"/>
              <a:buChar char="•"/>
            </a:pPr>
            <a:endParaRPr sz="1350" dirty="0"/>
          </a:p>
          <a:p>
            <a:pPr lvl="1">
              <a:lnSpc>
                <a:spcPts val="2000"/>
              </a:lnSpc>
              <a:buClr>
                <a:srgbClr val="010202"/>
              </a:buClr>
              <a:buFont typeface="Arial"/>
              <a:buChar char="•"/>
            </a:pPr>
            <a:endParaRPr sz="2000" dirty="0"/>
          </a:p>
          <a:p>
            <a:pPr marL="1019810" lvl="1" indent="-503555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1020444" algn="l"/>
              </a:tabLst>
            </a:pP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ut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ur</a:t>
            </a:r>
            <a:r>
              <a:rPr sz="1950" spc="1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95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cont</a:t>
            </a: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rac</a:t>
            </a:r>
            <a:r>
              <a:rPr sz="1950" spc="1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950" spc="5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endParaRPr sz="1950" dirty="0">
              <a:latin typeface="Arial"/>
              <a:cs typeface="Arial"/>
            </a:endParaRPr>
          </a:p>
          <a:p>
            <a:pPr lvl="1">
              <a:lnSpc>
                <a:spcPts val="1350"/>
              </a:lnSpc>
              <a:spcBef>
                <a:spcPts val="22"/>
              </a:spcBef>
              <a:buClr>
                <a:srgbClr val="010202"/>
              </a:buClr>
              <a:buFont typeface="Arial"/>
              <a:buChar char="•"/>
            </a:pPr>
            <a:endParaRPr sz="1350" dirty="0"/>
          </a:p>
          <a:p>
            <a:pPr lvl="1">
              <a:lnSpc>
                <a:spcPts val="2000"/>
              </a:lnSpc>
              <a:buClr>
                <a:srgbClr val="010202"/>
              </a:buClr>
              <a:buFont typeface="Arial"/>
              <a:buChar char="•"/>
            </a:pPr>
            <a:endParaRPr sz="2000" dirty="0"/>
          </a:p>
          <a:p>
            <a:pPr marL="1019810" lvl="1" indent="-503555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1020444" algn="l"/>
              </a:tabLst>
            </a:pPr>
            <a:r>
              <a:rPr sz="1950" dirty="0">
                <a:solidFill>
                  <a:srgbClr val="010202"/>
                </a:solidFill>
                <a:latin typeface="Arial"/>
                <a:cs typeface="Arial"/>
              </a:rPr>
              <a:t>Diversification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35334" y="3836111"/>
            <a:ext cx="1583067" cy="781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7398" y="4086250"/>
            <a:ext cx="1824469" cy="687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90115" y="3556241"/>
            <a:ext cx="1654784" cy="1110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594896"/>
            <a:ext cx="9623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10" dirty="0"/>
              <a:t>Ordering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4170" y="2224702"/>
            <a:ext cx="7700009" cy="234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30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po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t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purchas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650" spc="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orde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6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from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contracted</a:t>
            </a:r>
            <a:r>
              <a:rPr sz="26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suppliers</a:t>
            </a:r>
            <a:endParaRPr sz="2650" dirty="0">
              <a:latin typeface="Arial"/>
              <a:cs typeface="Arial"/>
            </a:endParaRPr>
          </a:p>
          <a:p>
            <a:pPr>
              <a:lnSpc>
                <a:spcPts val="1800"/>
              </a:lnSpc>
              <a:spcBef>
                <a:spcPts val="36"/>
              </a:spcBef>
              <a:buClr>
                <a:srgbClr val="010202"/>
              </a:buClr>
              <a:buFont typeface="Arial"/>
              <a:buChar char="•"/>
            </a:pPr>
            <a:endParaRPr sz="1800" dirty="0"/>
          </a:p>
          <a:p>
            <a:pPr>
              <a:lnSpc>
                <a:spcPts val="2600"/>
              </a:lnSpc>
              <a:buClr>
                <a:srgbClr val="010202"/>
              </a:buClr>
              <a:buFont typeface="Arial"/>
              <a:buChar char="•"/>
            </a:pPr>
            <a:endParaRPr sz="2600" dirty="0"/>
          </a:p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Trus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65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in</a:t>
            </a:r>
            <a:r>
              <a:rPr sz="26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delivery</a:t>
            </a:r>
            <a:endParaRPr sz="2650" dirty="0">
              <a:latin typeface="Arial"/>
              <a:cs typeface="Arial"/>
            </a:endParaRPr>
          </a:p>
          <a:p>
            <a:pPr>
              <a:lnSpc>
                <a:spcPts val="1800"/>
              </a:lnSpc>
              <a:spcBef>
                <a:spcPts val="36"/>
              </a:spcBef>
              <a:buClr>
                <a:srgbClr val="010202"/>
              </a:buClr>
              <a:buFont typeface="Arial"/>
              <a:buChar char="•"/>
            </a:pPr>
            <a:endParaRPr sz="1800" dirty="0"/>
          </a:p>
          <a:p>
            <a:pPr>
              <a:lnSpc>
                <a:spcPts val="2600"/>
              </a:lnSpc>
              <a:buClr>
                <a:srgbClr val="010202"/>
              </a:buClr>
              <a:buFont typeface="Arial"/>
              <a:buChar char="•"/>
            </a:pPr>
            <a:endParaRPr sz="2600" dirty="0"/>
          </a:p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3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ow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5" dirty="0">
                <a:solidFill>
                  <a:srgbClr val="010202"/>
                </a:solidFill>
                <a:latin typeface="Arial"/>
                <a:cs typeface="Arial"/>
              </a:rPr>
              <a:t>muc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orde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5" dirty="0">
                <a:solidFill>
                  <a:srgbClr val="010202"/>
                </a:solidFill>
                <a:latin typeface="Arial"/>
                <a:cs typeface="Arial"/>
              </a:rPr>
              <a:t>whe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26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order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7449" y="6473977"/>
            <a:ext cx="1227975" cy="107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6766" y="839647"/>
            <a:ext cx="0" cy="584835"/>
          </a:xfrm>
          <a:custGeom>
            <a:avLst/>
            <a:gdLst/>
            <a:ahLst/>
            <a:cxnLst/>
            <a:rect l="l" t="t" r="r" b="b"/>
            <a:pathLst>
              <a:path h="584835">
                <a:moveTo>
                  <a:pt x="0" y="0"/>
                </a:moveTo>
                <a:lnTo>
                  <a:pt x="0" y="58425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76766" y="2170836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398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740" y="655967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740" y="846632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740" y="1416888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740" y="1987143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740" y="2177821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740" y="2631224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9740" y="3582809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740" y="4153065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740" y="5104663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740" y="6626504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9740" y="7196759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84317" y="0"/>
            <a:ext cx="0" cy="7394575"/>
          </a:xfrm>
          <a:custGeom>
            <a:avLst/>
            <a:gdLst/>
            <a:ahLst/>
            <a:cxnLst/>
            <a:rect l="l" t="t" r="r" b="b"/>
            <a:pathLst>
              <a:path h="7394575">
                <a:moveTo>
                  <a:pt x="0" y="0"/>
                </a:moveTo>
                <a:lnTo>
                  <a:pt x="0" y="7394422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740" y="7387424"/>
            <a:ext cx="5081905" cy="0"/>
          </a:xfrm>
          <a:custGeom>
            <a:avLst/>
            <a:gdLst/>
            <a:ahLst/>
            <a:cxnLst/>
            <a:rect l="l" t="t" r="r" b="b"/>
            <a:pathLst>
              <a:path w="5081905">
                <a:moveTo>
                  <a:pt x="0" y="0"/>
                </a:moveTo>
                <a:lnTo>
                  <a:pt x="5081574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69515" y="141324"/>
            <a:ext cx="155257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1000"/>
              </a:lnSpc>
            </a:pPr>
            <a:r>
              <a:rPr sz="1200" b="1" u="sng" dirty="0">
                <a:solidFill>
                  <a:srgbClr val="010202"/>
                </a:solidFill>
                <a:latin typeface="Calibri"/>
                <a:cs typeface="Calibri"/>
              </a:rPr>
              <a:t>OR</a:t>
            </a:r>
            <a:r>
              <a:rPr sz="1200" b="1" u="sng" spc="5" dirty="0">
                <a:solidFill>
                  <a:srgbClr val="010202"/>
                </a:solidFill>
                <a:latin typeface="Calibri"/>
                <a:cs typeface="Calibri"/>
              </a:rPr>
              <a:t>GA</a:t>
            </a:r>
            <a:r>
              <a:rPr sz="1200" b="1" u="sng" spc="10" dirty="0">
                <a:solidFill>
                  <a:srgbClr val="010202"/>
                </a:solidFill>
                <a:latin typeface="Calibri"/>
                <a:cs typeface="Calibri"/>
              </a:rPr>
              <a:t>NI</a:t>
            </a:r>
            <a:r>
              <a:rPr sz="1200" b="1" u="sng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200" b="1" u="sng" spc="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200" b="1" u="sng" spc="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200" b="1" u="sng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200" b="1" u="sng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200" b="1" u="sng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200" b="1" u="sng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200" b="1" u="sng" spc="-4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200" b="1" u="sng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200" b="1" u="sng" spc="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200" b="1" u="sng" dirty="0">
                <a:solidFill>
                  <a:srgbClr val="010202"/>
                </a:solidFill>
                <a:latin typeface="Calibri"/>
                <a:cs typeface="Calibri"/>
              </a:rPr>
              <a:t>ME</a:t>
            </a:r>
            <a:r>
              <a:rPr sz="1200" b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200" b="1" u="sng" spc="5" dirty="0">
                <a:solidFill>
                  <a:srgbClr val="010202"/>
                </a:solidFill>
                <a:latin typeface="Calibri"/>
                <a:cs typeface="Calibri"/>
              </a:rPr>
              <a:t>AND</a:t>
            </a:r>
            <a:r>
              <a:rPr sz="1200" b="1" u="sng" spc="-4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200" b="1" u="sng" spc="5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200" b="1" u="sng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200" b="1" u="sng" spc="5" dirty="0">
                <a:solidFill>
                  <a:srgbClr val="010202"/>
                </a:solidFill>
                <a:latin typeface="Calibri"/>
                <a:cs typeface="Calibri"/>
              </a:rPr>
              <a:t>GO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050"/>
              </a:lnSpc>
              <a:spcBef>
                <a:spcPts val="32"/>
              </a:spcBef>
            </a:pPr>
            <a:endParaRPr sz="1050"/>
          </a:p>
          <a:p>
            <a:pPr marL="1270" algn="ctr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OR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SA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TIO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000" spc="-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DD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RE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7474" y="838879"/>
            <a:ext cx="546100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To: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Attention: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04500" y="838879"/>
            <a:ext cx="65532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58445">
              <a:lnSpc>
                <a:spcPct val="100000"/>
              </a:lnSpc>
            </a:pP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Dat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: 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ax</a:t>
            </a:r>
            <a:r>
              <a:rPr sz="1000" spc="-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Fil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Ref.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7474" y="1409162"/>
            <a:ext cx="108839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9" marR="6350" indent="-221615">
              <a:lnSpc>
                <a:spcPct val="100000"/>
              </a:lnSpc>
            </a:pP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CC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:</a:t>
            </a:r>
            <a:r>
              <a:rPr sz="1000" spc="-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un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ry o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ffice: Re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gio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al</a:t>
            </a:r>
            <a:r>
              <a:rPr sz="1000" spc="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Offic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: 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or</a:t>
            </a: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formatio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66978" y="1979458"/>
            <a:ext cx="94678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Total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o.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ag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7474" y="2170140"/>
            <a:ext cx="32702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rom: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04500" y="2168503"/>
            <a:ext cx="566420" cy="475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ct.: Em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ail: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ax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dire</a:t>
            </a: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7520" y="2774617"/>
            <a:ext cx="4770755" cy="127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010" indent="-194945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Re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: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b="1" u="sng" spc="-15" dirty="0">
                <a:solidFill>
                  <a:srgbClr val="010202"/>
                </a:solidFill>
                <a:latin typeface="Calibri"/>
                <a:cs typeface="Calibri"/>
              </a:rPr>
              <a:t>PURCHAS</a:t>
            </a:r>
            <a:r>
              <a:rPr sz="1000" b="1" u="sng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b="1" u="sng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b="1" u="sng" spc="-15" dirty="0">
                <a:solidFill>
                  <a:srgbClr val="010202"/>
                </a:solidFill>
                <a:latin typeface="Calibri"/>
                <a:cs typeface="Calibri"/>
              </a:rPr>
              <a:t>ORDER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1100"/>
              </a:lnSpc>
              <a:spcBef>
                <a:spcPts val="79"/>
              </a:spcBef>
            </a:pPr>
            <a:endParaRPr sz="1100"/>
          </a:p>
          <a:p>
            <a:pPr marL="207010">
              <a:lnSpc>
                <a:spcPts val="1195"/>
              </a:lnSpc>
            </a:pPr>
            <a:r>
              <a:rPr sz="1000" b="1" u="sng" spc="-10" dirty="0">
                <a:solidFill>
                  <a:srgbClr val="010202"/>
                </a:solidFill>
                <a:latin typeface="Calibri"/>
                <a:cs typeface="Calibri"/>
              </a:rPr>
              <a:t>GOODS</a:t>
            </a:r>
            <a:r>
              <a:rPr sz="1000" b="1" u="sng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b="1" u="sng" spc="-5" dirty="0">
                <a:solidFill>
                  <a:srgbClr val="010202"/>
                </a:solidFill>
                <a:latin typeface="Calibri"/>
                <a:cs typeface="Calibri"/>
              </a:rPr>
              <a:t>–</a:t>
            </a:r>
            <a:r>
              <a:rPr sz="1000" b="1" u="sng" spc="-10" dirty="0">
                <a:solidFill>
                  <a:srgbClr val="010202"/>
                </a:solidFill>
                <a:latin typeface="Calibri"/>
                <a:cs typeface="Calibri"/>
              </a:rPr>
              <a:t> DEST</a:t>
            </a:r>
            <a:r>
              <a:rPr sz="1000" b="1" u="sng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000" b="1" u="sng" spc="-20" dirty="0">
                <a:solidFill>
                  <a:srgbClr val="010202"/>
                </a:solidFill>
                <a:latin typeface="Calibri"/>
                <a:cs typeface="Calibri"/>
              </a:rPr>
              <a:t>NA</a:t>
            </a:r>
            <a:r>
              <a:rPr sz="1000" b="1" u="sng" spc="-10" dirty="0">
                <a:solidFill>
                  <a:srgbClr val="010202"/>
                </a:solidFill>
                <a:latin typeface="Calibri"/>
                <a:cs typeface="Calibri"/>
              </a:rPr>
              <a:t>TION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  <a:tabLst>
                <a:tab pos="207010" algn="l"/>
                <a:tab pos="1564005" algn="l"/>
                <a:tab pos="3049905" algn="l"/>
              </a:tabLst>
            </a:pPr>
            <a:r>
              <a:rPr sz="1000" u="sng" spc="-5" dirty="0">
                <a:solidFill>
                  <a:srgbClr val="010202"/>
                </a:solidFill>
                <a:latin typeface="Calibri"/>
                <a:cs typeface="Calibri"/>
              </a:rPr>
              <a:t> 	Yo</a:t>
            </a:r>
            <a:r>
              <a:rPr sz="1000" u="sng" spc="-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000" u="sng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000" u="sng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u="sng" spc="-5" dirty="0">
                <a:solidFill>
                  <a:srgbClr val="010202"/>
                </a:solidFill>
                <a:latin typeface="Calibri"/>
                <a:cs typeface="Calibri"/>
              </a:rPr>
              <a:t>off</a:t>
            </a:r>
            <a:r>
              <a:rPr sz="1000" u="sng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u="sng" spc="-5" dirty="0">
                <a:solidFill>
                  <a:srgbClr val="010202"/>
                </a:solidFill>
                <a:latin typeface="Calibri"/>
                <a:cs typeface="Calibri"/>
              </a:rPr>
              <a:t>r, </a:t>
            </a:r>
            <a:r>
              <a:rPr sz="1000" u="sng" dirty="0">
                <a:solidFill>
                  <a:srgbClr val="010202"/>
                </a:solidFill>
                <a:latin typeface="Calibri"/>
                <a:cs typeface="Calibri"/>
              </a:rPr>
              <a:t>	</a:t>
            </a:r>
            <a:r>
              <a:rPr sz="1000" u="sng" spc="-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000" u="sng" spc="-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000" u="sng" spc="-5" dirty="0">
                <a:solidFill>
                  <a:srgbClr val="010202"/>
                </a:solidFill>
                <a:latin typeface="Calibri"/>
                <a:cs typeface="Calibri"/>
              </a:rPr>
              <a:t>r R</a:t>
            </a:r>
            <a:r>
              <a:rPr sz="1000" u="sng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u="sng" spc="-5" dirty="0">
                <a:solidFill>
                  <a:srgbClr val="010202"/>
                </a:solidFill>
                <a:latin typeface="Calibri"/>
                <a:cs typeface="Calibri"/>
              </a:rPr>
              <a:t>f. </a:t>
            </a:r>
            <a:r>
              <a:rPr sz="1000" u="sng" dirty="0">
                <a:solidFill>
                  <a:srgbClr val="010202"/>
                </a:solidFill>
                <a:latin typeface="Calibri"/>
                <a:cs typeface="Calibri"/>
              </a:rPr>
              <a:t>	</a:t>
            </a:r>
            <a:r>
              <a:rPr sz="1000" u="sng" spc="-10" dirty="0">
                <a:solidFill>
                  <a:srgbClr val="010202"/>
                </a:solidFill>
                <a:latin typeface="Calibri"/>
                <a:cs typeface="Calibri"/>
              </a:rPr>
              <a:t>Reg</a:t>
            </a:r>
            <a:r>
              <a:rPr sz="1000" u="sng" spc="-5" dirty="0">
                <a:solidFill>
                  <a:srgbClr val="010202"/>
                </a:solidFill>
                <a:latin typeface="Calibri"/>
                <a:cs typeface="Calibri"/>
              </a:rPr>
              <a:t>. </a:t>
            </a:r>
            <a:r>
              <a:rPr sz="1000" u="sng" spc="-1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u="sng" spc="-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000" u="sng" spc="-10" dirty="0">
                <a:solidFill>
                  <a:srgbClr val="010202"/>
                </a:solidFill>
                <a:latin typeface="Calibri"/>
                <a:cs typeface="Calibri"/>
              </a:rPr>
              <a:t>………………</a:t>
            </a:r>
            <a:endParaRPr sz="1000">
              <a:latin typeface="Calibri"/>
              <a:cs typeface="Calibri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1195"/>
              </a:lnSpc>
            </a:pP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Dea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000" spc="-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Sir/Madam,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</a:pP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k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yo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 for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yo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ove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menti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ne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000" spc="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off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er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.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We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e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ple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sed</a:t>
            </a:r>
            <a:r>
              <a:rPr sz="1000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to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co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irm</a:t>
            </a: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 o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rde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000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as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fo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ll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ow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: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-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7520" y="4145301"/>
            <a:ext cx="30670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Seller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36079" y="4145301"/>
            <a:ext cx="1538605" cy="77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10235" indent="33020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Suppl</a:t>
            </a:r>
            <a:r>
              <a:rPr sz="1000" spc="0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000" spc="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ame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Supp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lie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rs</a:t>
            </a:r>
            <a:r>
              <a:rPr sz="1000" spc="5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Add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res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  <a:p>
            <a:pPr marL="31115">
              <a:lnSpc>
                <a:spcPts val="1185"/>
              </a:lnSpc>
            </a:pP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ame 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f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bu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yi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000" spc="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Orga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ni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sation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0"/>
              </a:lnSpc>
            </a:pP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+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95"/>
              </a:lnSpc>
            </a:pP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Add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res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7520" y="4447596"/>
            <a:ext cx="3225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B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7520" y="5096998"/>
            <a:ext cx="3530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Goo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07502" y="5096998"/>
            <a:ext cx="181991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3035" indent="-122555">
              <a:lnSpc>
                <a:spcPts val="1195"/>
              </a:lnSpc>
              <a:buClr>
                <a:srgbClr val="010202"/>
              </a:buClr>
              <a:buFont typeface="Calibri"/>
              <a:buAutoNum type="arabicPeriod"/>
              <a:tabLst>
                <a:tab pos="153670" algn="l"/>
              </a:tabLst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De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scri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goo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  <a:p>
            <a:pPr marL="135255" indent="-122555">
              <a:lnSpc>
                <a:spcPts val="1190"/>
              </a:lnSpc>
              <a:buClr>
                <a:srgbClr val="010202"/>
              </a:buClr>
              <a:buFont typeface="Calibri"/>
              <a:buAutoNum type="arabicPeriod"/>
              <a:tabLst>
                <a:tab pos="135890" algn="l"/>
              </a:tabLst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De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scri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goo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  <a:p>
            <a:pPr marL="41275">
              <a:lnSpc>
                <a:spcPts val="1195"/>
              </a:lnSpc>
            </a:pP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Tra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ns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ort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ed 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b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 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………………………….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7520" y="6048658"/>
            <a:ext cx="312547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5"/>
              </a:lnSpc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Tran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ort</a:t>
            </a:r>
            <a:endParaRPr sz="1000">
              <a:latin typeface="Calibri"/>
              <a:cs typeface="Calibri"/>
            </a:endParaRPr>
          </a:p>
          <a:p>
            <a:pPr marL="850265" marR="6350" indent="-838200">
              <a:lnSpc>
                <a:spcPts val="1190"/>
              </a:lnSpc>
              <a:spcBef>
                <a:spcPts val="40"/>
              </a:spcBef>
            </a:pP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ime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Deli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v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er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y:</a:t>
            </a: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  </a:t>
            </a:r>
            <a:r>
              <a:rPr sz="1000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000" spc="-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(E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stimated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time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dep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rtur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+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pl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ac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e) ETA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(Estimat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ed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time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of arrival +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ac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7520" y="6618954"/>
            <a:ext cx="41529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Pac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king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91470" y="6618954"/>
            <a:ext cx="2782570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6670" algn="just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Des</a:t>
            </a: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ription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 p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ac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kin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desired</a:t>
            </a:r>
            <a:r>
              <a:rPr sz="1000" spc="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(</a:t>
            </a:r>
            <a:r>
              <a:rPr sz="100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Str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export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Packi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g s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itabl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000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fo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 tra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ortation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me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0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d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ro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gh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10202"/>
                </a:solidFill>
                <a:latin typeface="Calibri"/>
                <a:cs typeface="Calibri"/>
              </a:rPr>
              <a:t>Ha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nd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li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000" spc="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p 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to 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fi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5" dirty="0">
                <a:solidFill>
                  <a:srgbClr val="010202"/>
                </a:solidFill>
                <a:latin typeface="Calibri"/>
                <a:cs typeface="Calibri"/>
              </a:rPr>
              <a:t>al</a:t>
            </a:r>
            <a:r>
              <a:rPr sz="1000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esti</a:t>
            </a:r>
            <a:r>
              <a:rPr sz="1000" spc="-2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010202"/>
                </a:solidFill>
                <a:latin typeface="Calibri"/>
                <a:cs typeface="Calibri"/>
              </a:rPr>
              <a:t>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78779" y="5657088"/>
            <a:ext cx="4906657" cy="1875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39988" y="1646912"/>
            <a:ext cx="2707640" cy="950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0725" marR="6350" indent="-708660">
              <a:lnSpc>
                <a:spcPct val="101200"/>
              </a:lnSpc>
            </a:pPr>
            <a:r>
              <a:rPr sz="3050" spc="20" dirty="0">
                <a:solidFill>
                  <a:srgbClr val="1F1F5D"/>
                </a:solidFill>
                <a:latin typeface="Arial"/>
                <a:cs typeface="Arial"/>
              </a:rPr>
              <a:t>Purchas</a:t>
            </a:r>
            <a:r>
              <a:rPr sz="3050" spc="15" dirty="0">
                <a:solidFill>
                  <a:srgbClr val="1F1F5D"/>
                </a:solidFill>
                <a:latin typeface="Arial"/>
                <a:cs typeface="Arial"/>
              </a:rPr>
              <a:t>e</a:t>
            </a:r>
            <a:r>
              <a:rPr sz="3050" spc="5" dirty="0">
                <a:solidFill>
                  <a:srgbClr val="1F1F5D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1F1F5D"/>
                </a:solidFill>
                <a:latin typeface="Arial"/>
                <a:cs typeface="Arial"/>
              </a:rPr>
              <a:t>order</a:t>
            </a:r>
            <a:r>
              <a:rPr sz="3050" spc="10" dirty="0">
                <a:solidFill>
                  <a:srgbClr val="1F1F5D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1F1F5D"/>
                </a:solidFill>
                <a:latin typeface="Arial"/>
                <a:cs typeface="Arial"/>
              </a:rPr>
              <a:t>sample</a:t>
            </a:r>
            <a:endParaRPr sz="305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02742" y="5681916"/>
          <a:ext cx="5074576" cy="381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6006"/>
                <a:gridCol w="1737360"/>
                <a:gridCol w="827786"/>
                <a:gridCol w="1863424"/>
              </a:tblGrid>
              <a:tr h="190665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Va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0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PT</a:t>
                      </a:r>
                      <a:r>
                        <a:rPr sz="1000" spc="-2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TOWN</a:t>
                      </a:r>
                      <a:r>
                        <a:rPr sz="1000" spc="-2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10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TOWN</a:t>
                      </a:r>
                      <a:r>
                        <a:rPr sz="1000" spc="-2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UN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TRY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000" spc="-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90665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sur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0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b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ere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0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(B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0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0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?)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3995">
                      <a:solidFill>
                        <a:srgbClr val="010202"/>
                      </a:solidFill>
                      <a:prstDash val="solid"/>
                    </a:lnR>
                    <a:lnT w="13995">
                      <a:solidFill>
                        <a:srgbClr val="010202"/>
                      </a:solidFill>
                      <a:prstDash val="solid"/>
                    </a:lnT>
                    <a:lnB w="13995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7449" y="6473977"/>
            <a:ext cx="1227975" cy="107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68259" y="1634669"/>
            <a:ext cx="2707640" cy="950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0725" marR="6350" indent="-708660">
              <a:lnSpc>
                <a:spcPct val="101200"/>
              </a:lnSpc>
            </a:pPr>
            <a:r>
              <a:rPr sz="3050" spc="20" dirty="0">
                <a:solidFill>
                  <a:srgbClr val="1F1F5D"/>
                </a:solidFill>
                <a:latin typeface="Arial"/>
                <a:cs typeface="Arial"/>
              </a:rPr>
              <a:t>Purchas</a:t>
            </a:r>
            <a:r>
              <a:rPr sz="3050" spc="15" dirty="0">
                <a:solidFill>
                  <a:srgbClr val="1F1F5D"/>
                </a:solidFill>
                <a:latin typeface="Arial"/>
                <a:cs typeface="Arial"/>
              </a:rPr>
              <a:t>e</a:t>
            </a:r>
            <a:r>
              <a:rPr sz="3050" spc="5" dirty="0">
                <a:solidFill>
                  <a:srgbClr val="1F1F5D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1F1F5D"/>
                </a:solidFill>
                <a:latin typeface="Arial"/>
                <a:cs typeface="Arial"/>
              </a:rPr>
              <a:t>order</a:t>
            </a:r>
            <a:r>
              <a:rPr sz="3050" spc="10" dirty="0">
                <a:solidFill>
                  <a:srgbClr val="1F1F5D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1F1F5D"/>
                </a:solidFill>
                <a:latin typeface="Arial"/>
                <a:cs typeface="Arial"/>
              </a:rPr>
              <a:t>sample</a:t>
            </a:r>
            <a:endParaRPr sz="3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700" y="3874554"/>
            <a:ext cx="6393522" cy="1196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6702" y="243840"/>
            <a:ext cx="6407785" cy="0"/>
          </a:xfrm>
          <a:custGeom>
            <a:avLst/>
            <a:gdLst/>
            <a:ahLst/>
            <a:cxnLst/>
            <a:rect l="l" t="t" r="r" b="b"/>
            <a:pathLst>
              <a:path w="6407784">
                <a:moveTo>
                  <a:pt x="0" y="0"/>
                </a:moveTo>
                <a:lnTo>
                  <a:pt x="6407518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3700" y="64724"/>
            <a:ext cx="0" cy="186690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118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7222" y="64724"/>
            <a:ext cx="0" cy="186690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118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702" y="71720"/>
            <a:ext cx="6407785" cy="0"/>
          </a:xfrm>
          <a:custGeom>
            <a:avLst/>
            <a:gdLst/>
            <a:ahLst/>
            <a:cxnLst/>
            <a:rect l="l" t="t" r="r" b="b"/>
            <a:pathLst>
              <a:path w="6407784">
                <a:moveTo>
                  <a:pt x="0" y="0"/>
                </a:moveTo>
                <a:lnTo>
                  <a:pt x="6407518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45525" y="67199"/>
            <a:ext cx="148844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LOCA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L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PURCHAS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100" b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ORDER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190" y="431678"/>
            <a:ext cx="134239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DELE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ATIO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100" b="1" spc="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ADD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ESS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3985" y="431678"/>
            <a:ext cx="4076065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62729" algn="l"/>
              </a:tabLst>
            </a:pPr>
            <a:r>
              <a:rPr sz="1100" b="1" i="1" u="dash" spc="-20" dirty="0">
                <a:solidFill>
                  <a:srgbClr val="010202"/>
                </a:solidFill>
                <a:latin typeface="Calibri"/>
                <a:cs typeface="Calibri"/>
              </a:rPr>
              <a:t>NO</a:t>
            </a:r>
            <a:r>
              <a:rPr sz="1100" b="1" i="1" u="dash" spc="-5" dirty="0">
                <a:solidFill>
                  <a:srgbClr val="010202"/>
                </a:solidFill>
                <a:latin typeface="Calibri"/>
                <a:cs typeface="Calibri"/>
              </a:rPr>
              <a:t>:p</a:t>
            </a:r>
            <a:r>
              <a:rPr sz="1100" b="1" i="1" u="dash" spc="-10" dirty="0">
                <a:solidFill>
                  <a:srgbClr val="010202"/>
                </a:solidFill>
                <a:latin typeface="Calibri"/>
                <a:cs typeface="Calibri"/>
              </a:rPr>
              <a:t>renumber</a:t>
            </a:r>
            <a:r>
              <a:rPr sz="1100" b="1" i="1" u="dash" spc="-5" dirty="0">
                <a:solidFill>
                  <a:srgbClr val="010202"/>
                </a:solidFill>
                <a:latin typeface="Calibri"/>
                <a:cs typeface="Calibri"/>
              </a:rPr>
              <a:t>ed </a:t>
            </a:r>
            <a:r>
              <a:rPr sz="1100" b="1" i="1" u="dash" dirty="0">
                <a:solidFill>
                  <a:srgbClr val="010202"/>
                </a:solidFill>
                <a:latin typeface="Calibri"/>
                <a:cs typeface="Calibri"/>
              </a:rPr>
              <a:t>	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B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QUOTE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100" b="1" spc="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IN</a:t>
            </a:r>
            <a:r>
              <a:rPr sz="1100" b="1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AL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100" b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CORRESPO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DE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CE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24083" y="943899"/>
            <a:ext cx="232791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10202"/>
                </a:solidFill>
                <a:latin typeface="Calibri"/>
                <a:cs typeface="Calibri"/>
              </a:rPr>
              <a:t>(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100" b="1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rappel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er</a:t>
            </a:r>
            <a:r>
              <a:rPr sz="1100" b="1" spc="-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ns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010202"/>
                </a:solidFill>
                <a:latin typeface="Calibri"/>
                <a:cs typeface="Calibri"/>
              </a:rPr>
              <a:t>tout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e 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correspond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010202"/>
                </a:solidFill>
                <a:latin typeface="Calibri"/>
                <a:cs typeface="Calibri"/>
              </a:rPr>
              <a:t>nce)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6970" y="2148825"/>
            <a:ext cx="33274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DATE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80104" y="2148825"/>
            <a:ext cx="312039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07055" algn="l"/>
              </a:tabLst>
            </a:pPr>
            <a:r>
              <a:rPr sz="1100" b="1" u="sng" spc="-5" dirty="0">
                <a:solidFill>
                  <a:srgbClr val="010202"/>
                </a:solidFill>
                <a:latin typeface="Calibri"/>
                <a:cs typeface="Calibri"/>
              </a:rPr>
              <a:t> 	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245" y="6615702"/>
            <a:ext cx="275399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01650">
              <a:lnSpc>
                <a:spcPct val="100000"/>
              </a:lnSpc>
            </a:pP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100" b="1" spc="-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IS</a:t>
            </a:r>
            <a:r>
              <a:rPr sz="1100" b="1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PU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RC</a:t>
            </a:r>
            <a:r>
              <a:rPr sz="1100" b="1" spc="-2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AS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100" b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OR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100" b="1" spc="-2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100" b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IS</a:t>
            </a:r>
            <a:r>
              <a:rPr sz="1100" b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ONLY</a:t>
            </a:r>
            <a:r>
              <a:rPr sz="1100" b="1" spc="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V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LID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DUL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100" b="1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AUTHO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RISED</a:t>
            </a:r>
            <a:r>
              <a:rPr sz="1100" b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SIGN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ATU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RE</a:t>
            </a:r>
            <a:r>
              <a:rPr sz="1100" b="1" spc="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a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b="1" spc="-15" dirty="0">
                <a:solidFill>
                  <a:srgbClr val="010202"/>
                </a:solidFill>
                <a:latin typeface="Calibri"/>
                <a:cs typeface="Calibri"/>
              </a:rPr>
              <a:t>STA</a:t>
            </a:r>
            <a:r>
              <a:rPr sz="1100" b="1" spc="-5" dirty="0">
                <a:solidFill>
                  <a:srgbClr val="010202"/>
                </a:solidFill>
                <a:latin typeface="Calibri"/>
                <a:cs typeface="Calibri"/>
              </a:rPr>
              <a:t>M</a:t>
            </a:r>
            <a:r>
              <a:rPr sz="1100" b="1" spc="-1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endParaRPr sz="1100">
              <a:latin typeface="Calibri"/>
              <a:cs typeface="Calibri"/>
            </a:endParaRPr>
          </a:p>
          <a:p>
            <a:pPr marL="12700" marR="494030" indent="689610">
              <a:lnSpc>
                <a:spcPct val="100000"/>
              </a:lnSpc>
              <a:spcBef>
                <a:spcPts val="35"/>
              </a:spcBef>
            </a:pPr>
            <a:r>
              <a:rPr sz="1100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100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BON</a:t>
            </a:r>
            <a:r>
              <a:rPr sz="1100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DE </a:t>
            </a:r>
            <a:r>
              <a:rPr sz="1100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OMMANDE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 N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'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ST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010202"/>
                </a:solidFill>
                <a:latin typeface="Calibri"/>
                <a:cs typeface="Calibri"/>
              </a:rPr>
              <a:t>VA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L</a:t>
            </a:r>
            <a:r>
              <a:rPr sz="1100" spc="-15" dirty="0">
                <a:solidFill>
                  <a:srgbClr val="010202"/>
                </a:solidFill>
                <a:latin typeface="Calibri"/>
                <a:cs typeface="Calibri"/>
              </a:rPr>
              <a:t>AB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LE</a:t>
            </a:r>
            <a:r>
              <a:rPr sz="1100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qu'AV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SIG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010202"/>
                </a:solidFill>
                <a:latin typeface="Calibri"/>
                <a:cs typeface="Calibri"/>
              </a:rPr>
              <a:t>ATUR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E </a:t>
            </a:r>
            <a:r>
              <a:rPr sz="1100" spc="-1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100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010202"/>
                </a:solidFill>
                <a:latin typeface="Calibri"/>
                <a:cs typeface="Calibri"/>
              </a:rPr>
              <a:t>U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100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010202"/>
                </a:solidFill>
                <a:latin typeface="Calibri"/>
                <a:cs typeface="Calibri"/>
              </a:rPr>
              <a:t>TAMPO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100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100" spc="-15" dirty="0">
                <a:solidFill>
                  <a:srgbClr val="010202"/>
                </a:solidFill>
                <a:latin typeface="Calibri"/>
                <a:cs typeface="Calibri"/>
              </a:rPr>
              <a:t>AUTORIS</a:t>
            </a:r>
            <a:r>
              <a:rPr sz="1100" spc="-10" dirty="0">
                <a:solidFill>
                  <a:srgbClr val="010202"/>
                </a:solidFill>
                <a:latin typeface="Calibri"/>
                <a:cs typeface="Calibri"/>
              </a:rPr>
              <a:t>ES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90201" y="1289183"/>
          <a:ext cx="2218054" cy="103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918"/>
                <a:gridCol w="1450136"/>
              </a:tblGrid>
              <a:tr h="344246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TO (a):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344246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ATT</a:t>
                      </a:r>
                      <a:r>
                        <a:rPr sz="11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TIO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344258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FRO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28956" y="1289183"/>
          <a:ext cx="4054766" cy="860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335"/>
                <a:gridCol w="3094431"/>
              </a:tblGrid>
              <a:tr h="172123">
                <a:tc gridSpan="2">
                  <a:txBody>
                    <a:bodyPr/>
                    <a:lstStyle/>
                    <a:p>
                      <a:pPr marL="34480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FIN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NCI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CO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2123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ccount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ct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ono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72123"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ro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je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90201" y="2494057"/>
          <a:ext cx="6393521" cy="4124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7918"/>
                <a:gridCol w="1570837"/>
                <a:gridCol w="960335"/>
                <a:gridCol w="3094431"/>
              </a:tblGrid>
              <a:tr h="344246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QUA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TITY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>
                  <a:txBody>
                    <a:bodyPr/>
                    <a:lstStyle/>
                    <a:p>
                      <a:pPr marL="311785" marR="303530" indent="20955">
                        <a:lnSpc>
                          <a:spcPct val="102699"/>
                        </a:lnSpc>
                      </a:pP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IT P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</a:tr>
              <a:tr h="1032738"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R w="6997">
                      <a:solidFill>
                        <a:srgbClr val="010202"/>
                      </a:solidFill>
                      <a:prstDash val="solid"/>
                    </a:lnR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</a:tr>
              <a:tr h="1196479">
                <a:tc gridSpan="4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SPECIA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b="1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STRUCTIO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N: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(i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tru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ons</a:t>
                      </a:r>
                      <a:r>
                        <a:rPr sz="1100" spc="-2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eci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6844">
                <a:tc gridSpan="4"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PAY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2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RM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: </a:t>
                      </a:r>
                      <a:r>
                        <a:rPr sz="1100" b="1" spc="3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WIT</a:t>
                      </a:r>
                      <a:r>
                        <a:rPr sz="11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2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100" b="1" spc="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AY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VOI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CE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(cond</a:t>
                      </a:r>
                      <a:r>
                        <a:rPr sz="11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ons de</a:t>
                      </a:r>
                      <a:r>
                        <a:rPr sz="11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pa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ement: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3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100" b="1" spc="2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urs</a:t>
                      </a:r>
                      <a:r>
                        <a:rPr sz="1100" b="1" spc="-3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à récept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2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acture)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2178">
                <a:tc gridSpan="4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tabLst>
                          <a:tab pos="1056640" algn="l"/>
                        </a:tabLst>
                      </a:pP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-2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b="1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TITLE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:	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SIG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ATUR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b="1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b="1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B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LOC</a:t>
                      </a:r>
                      <a:r>
                        <a:rPr sz="1100" b="1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100" b="1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LETTER: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57"/>
                        </a:spcBef>
                      </a:pPr>
                      <a:endParaRPr sz="1300" dirty="0"/>
                    </a:p>
                    <a:p>
                      <a:pPr marL="635">
                        <a:lnSpc>
                          <a:spcPct val="100000"/>
                        </a:lnSpc>
                        <a:tabLst>
                          <a:tab pos="1558290" algn="l"/>
                        </a:tabLst>
                      </a:pP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100" spc="-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po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sitio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)	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(sig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re:)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0097">
                <a:tc gridSpan="4">
                  <a:txBody>
                    <a:bodyPr/>
                    <a:lstStyle/>
                    <a:p>
                      <a:pPr marL="635" marR="34163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ORI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INAL: 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SUPPLIER   / 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EEN: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RE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URN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FINAN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 WI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INVOI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 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BL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: LO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1100" spc="2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DEPAR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MENT   / 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LLOW: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FILE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ONLY</a:t>
                      </a:r>
                      <a:r>
                        <a:rPr sz="1100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WI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Q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635" marR="427355" indent="3117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igi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100" spc="-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ourn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ur  </a:t>
                      </a:r>
                      <a:r>
                        <a:rPr sz="1100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rt:</a:t>
                      </a:r>
                      <a:r>
                        <a:rPr sz="1100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100" spc="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fi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nan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spc="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ture  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/  </a:t>
                      </a:r>
                      <a:r>
                        <a:rPr sz="1100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Ble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u: d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part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100" spc="1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gi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que   / jaun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sz="1100" spc="-3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cl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ss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eme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100" spc="3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leme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nt</a:t>
                      </a:r>
                      <a:r>
                        <a:rPr sz="1100" spc="3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100" spc="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100" spc="-1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100" spc="-5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100" dirty="0">
                          <a:solidFill>
                            <a:srgbClr val="010202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997">
                      <a:solidFill>
                        <a:srgbClr val="010202"/>
                      </a:solidFill>
                      <a:prstDash val="solid"/>
                    </a:lnL>
                    <a:lnT w="6997">
                      <a:solidFill>
                        <a:srgbClr val="010202"/>
                      </a:solidFill>
                      <a:prstDash val="solid"/>
                    </a:lnT>
                    <a:lnB w="6997">
                      <a:solidFill>
                        <a:srgbClr val="010202"/>
                      </a:solidFill>
                      <a:prstDash val="solid"/>
                    </a:lnB>
                    <a:solidFill>
                      <a:srgbClr val="F6EB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7449" y="6473977"/>
            <a:ext cx="1227975" cy="107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988" y="594896"/>
            <a:ext cx="9623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10" dirty="0"/>
              <a:t>Ordering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4170" y="2224702"/>
            <a:ext cx="3663315" cy="229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3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evelopment</a:t>
            </a:r>
            <a:endParaRPr sz="2650" dirty="0">
              <a:latin typeface="Arial"/>
              <a:cs typeface="Arial"/>
            </a:endParaRPr>
          </a:p>
          <a:p>
            <a:pPr marL="1271905" marR="100330" lvl="1" indent="-252095">
              <a:lnSpc>
                <a:spcPct val="100000"/>
              </a:lnSpc>
              <a:spcBef>
                <a:spcPts val="535"/>
              </a:spcBef>
              <a:buClr>
                <a:srgbClr val="010202"/>
              </a:buClr>
              <a:buFont typeface="Arial"/>
              <a:buChar char="•"/>
              <a:tabLst>
                <a:tab pos="1272540" algn="l"/>
              </a:tabLst>
            </a:pP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art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of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ongoing contract?</a:t>
            </a:r>
            <a:endParaRPr sz="2200" dirty="0">
              <a:latin typeface="Arial"/>
              <a:cs typeface="Arial"/>
            </a:endParaRPr>
          </a:p>
          <a:p>
            <a:pPr marL="1271905" marR="544195" lvl="1" indent="-252095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1272540" algn="l"/>
              </a:tabLst>
            </a:pP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P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redetermined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terms</a:t>
            </a:r>
            <a:endParaRPr sz="2200" dirty="0">
              <a:latin typeface="Arial"/>
              <a:cs typeface="Arial"/>
            </a:endParaRPr>
          </a:p>
          <a:p>
            <a:pPr marL="1271905" lvl="1" indent="-252095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1272540" algn="l"/>
              </a:tabLst>
            </a:pP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Spe</a:t>
            </a:r>
            <a:r>
              <a:rPr sz="2200" spc="5" dirty="0">
                <a:solidFill>
                  <a:srgbClr val="010202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ifi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c</a:t>
            </a:r>
            <a:r>
              <a:rPr sz="2200" spc="-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tim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 frame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4684" y="2224702"/>
            <a:ext cx="4859020" cy="229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Disas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6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relief</a:t>
            </a:r>
            <a:endParaRPr sz="2650" dirty="0">
              <a:latin typeface="Arial"/>
              <a:cs typeface="Arial"/>
            </a:endParaRPr>
          </a:p>
          <a:p>
            <a:pPr marL="1271905" lvl="1" indent="-252095">
              <a:lnSpc>
                <a:spcPct val="100000"/>
              </a:lnSpc>
              <a:spcBef>
                <a:spcPts val="535"/>
              </a:spcBef>
              <a:buClr>
                <a:srgbClr val="010202"/>
              </a:buClr>
              <a:buFont typeface="Arial"/>
              <a:buChar char="•"/>
              <a:tabLst>
                <a:tab pos="1272540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One-time</a:t>
            </a:r>
            <a:r>
              <a:rPr sz="22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order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or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contracts?</a:t>
            </a:r>
            <a:endParaRPr sz="2200" dirty="0">
              <a:latin typeface="Arial"/>
              <a:cs typeface="Arial"/>
            </a:endParaRPr>
          </a:p>
          <a:p>
            <a:pPr marL="127190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E.g.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Framework</a:t>
            </a:r>
            <a:r>
              <a:rPr sz="2200" spc="-5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agreements</a:t>
            </a:r>
            <a:endParaRPr sz="2200" dirty="0">
              <a:latin typeface="Arial"/>
              <a:cs typeface="Arial"/>
            </a:endParaRPr>
          </a:p>
          <a:p>
            <a:pPr marL="1271905" marR="287655" indent="-252095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1272540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What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would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the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terms</a:t>
            </a:r>
            <a:r>
              <a:rPr sz="2200" spc="-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look like?</a:t>
            </a:r>
            <a:endParaRPr sz="2200" dirty="0">
              <a:latin typeface="Arial"/>
              <a:cs typeface="Arial"/>
            </a:endParaRPr>
          </a:p>
          <a:p>
            <a:pPr marL="1271905" indent="-252095">
              <a:lnSpc>
                <a:spcPct val="100000"/>
              </a:lnSpc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1272540" algn="l"/>
              </a:tabLst>
            </a:pP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Time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sz="2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place</a:t>
            </a:r>
            <a:r>
              <a:rPr sz="220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not</a:t>
            </a:r>
            <a:r>
              <a:rPr sz="22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rial"/>
                <a:cs typeface="Arial"/>
              </a:rPr>
              <a:t>clear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2085" y="4999367"/>
            <a:ext cx="3153905" cy="2053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0285" y="4990617"/>
            <a:ext cx="2718333" cy="2036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594896"/>
            <a:ext cx="9623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8">
              <a:lnSpc>
                <a:spcPct val="100000"/>
              </a:lnSpc>
            </a:pPr>
            <a:r>
              <a:rPr spc="15" dirty="0">
                <a:solidFill>
                  <a:srgbClr val="1F1F5D"/>
                </a:solidFill>
              </a:rPr>
              <a:t>What</a:t>
            </a:r>
            <a:r>
              <a:rPr spc="-1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can</a:t>
            </a:r>
            <a:r>
              <a:rPr spc="2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go</a:t>
            </a:r>
            <a:r>
              <a:rPr spc="2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wrong?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507" y="2355550"/>
            <a:ext cx="2582545" cy="41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Delaye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26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ordering</a:t>
            </a:r>
            <a:endParaRPr sz="2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507" y="3060663"/>
            <a:ext cx="3678554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One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to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p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 reasons</a:t>
            </a:r>
            <a:r>
              <a:rPr sz="1950" i="1" spc="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of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stock-out.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3523" y="5104320"/>
            <a:ext cx="8550910" cy="0"/>
          </a:xfrm>
          <a:custGeom>
            <a:avLst/>
            <a:gdLst/>
            <a:ahLst/>
            <a:cxnLst/>
            <a:rect l="l" t="t" r="r" b="b"/>
            <a:pathLst>
              <a:path w="8550910">
                <a:moveTo>
                  <a:pt x="0" y="0"/>
                </a:moveTo>
                <a:lnTo>
                  <a:pt x="8550478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80042" y="5055336"/>
            <a:ext cx="84455" cy="98425"/>
          </a:xfrm>
          <a:custGeom>
            <a:avLst/>
            <a:gdLst/>
            <a:ahLst/>
            <a:cxnLst/>
            <a:rect l="l" t="t" r="r" b="b"/>
            <a:pathLst>
              <a:path w="84454" h="98425">
                <a:moveTo>
                  <a:pt x="0" y="0"/>
                </a:moveTo>
                <a:lnTo>
                  <a:pt x="83959" y="48983"/>
                </a:lnTo>
                <a:lnTo>
                  <a:pt x="0" y="97955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98662" y="5124790"/>
            <a:ext cx="46926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i="1" dirty="0">
                <a:solidFill>
                  <a:srgbClr val="010202"/>
                </a:solidFill>
                <a:latin typeface="Calibri"/>
                <a:cs typeface="Calibri"/>
              </a:rPr>
              <a:t>Time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8028" y="5272643"/>
            <a:ext cx="1337945" cy="154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905" algn="ctr">
              <a:lnSpc>
                <a:spcPct val="102000"/>
              </a:lnSpc>
            </a:pP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NGO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der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placement wit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h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 supplier accordin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g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to contract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16969" y="4894414"/>
            <a:ext cx="6985" cy="346710"/>
          </a:xfrm>
          <a:custGeom>
            <a:avLst/>
            <a:gdLst/>
            <a:ahLst/>
            <a:cxnLst/>
            <a:rect l="l" t="t" r="r" b="b"/>
            <a:pathLst>
              <a:path w="6985" h="346710">
                <a:moveTo>
                  <a:pt x="6997" y="0"/>
                </a:moveTo>
                <a:lnTo>
                  <a:pt x="0" y="346341"/>
                </a:lnTo>
              </a:path>
            </a:pathLst>
          </a:custGeom>
          <a:ln w="20993">
            <a:solidFill>
              <a:srgbClr val="008C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61354" y="5249602"/>
            <a:ext cx="1607185" cy="124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2099"/>
              </a:lnSpc>
            </a:pP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Countrie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s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order placemen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with NG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according 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contract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55481" y="4869916"/>
            <a:ext cx="5715" cy="348615"/>
          </a:xfrm>
          <a:custGeom>
            <a:avLst/>
            <a:gdLst/>
            <a:ahLst/>
            <a:cxnLst/>
            <a:rect l="l" t="t" r="r" b="b"/>
            <a:pathLst>
              <a:path w="5714" h="348614">
                <a:moveTo>
                  <a:pt x="5245" y="0"/>
                </a:moveTo>
                <a:lnTo>
                  <a:pt x="0" y="348107"/>
                </a:lnTo>
              </a:path>
            </a:pathLst>
          </a:custGeom>
          <a:ln w="20993">
            <a:solidFill>
              <a:srgbClr val="008C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9995" y="4882159"/>
            <a:ext cx="5715" cy="346710"/>
          </a:xfrm>
          <a:custGeom>
            <a:avLst/>
            <a:gdLst/>
            <a:ahLst/>
            <a:cxnLst/>
            <a:rect l="l" t="t" r="r" b="b"/>
            <a:pathLst>
              <a:path w="5715" h="346710">
                <a:moveTo>
                  <a:pt x="5245" y="0"/>
                </a:moveTo>
                <a:lnTo>
                  <a:pt x="0" y="346354"/>
                </a:lnTo>
              </a:path>
            </a:pathLst>
          </a:custGeom>
          <a:ln w="20993">
            <a:solidFill>
              <a:srgbClr val="008C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8417" y="4537045"/>
            <a:ext cx="7296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i="1" spc="-10" dirty="0">
                <a:solidFill>
                  <a:srgbClr val="010202"/>
                </a:solidFill>
                <a:latin typeface="Calibri"/>
                <a:cs typeface="Calibri"/>
              </a:rPr>
              <a:t>Janua</a:t>
            </a:r>
            <a:r>
              <a:rPr sz="1750" i="1" dirty="0">
                <a:solidFill>
                  <a:srgbClr val="010202"/>
                </a:solidFill>
                <a:latin typeface="Calibri"/>
                <a:cs typeface="Calibri"/>
              </a:rPr>
              <a:t>ry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51926" y="4894414"/>
            <a:ext cx="6985" cy="346710"/>
          </a:xfrm>
          <a:custGeom>
            <a:avLst/>
            <a:gdLst/>
            <a:ahLst/>
            <a:cxnLst/>
            <a:rect l="l" t="t" r="r" b="b"/>
            <a:pathLst>
              <a:path w="6984" h="346710">
                <a:moveTo>
                  <a:pt x="6984" y="0"/>
                </a:moveTo>
                <a:lnTo>
                  <a:pt x="0" y="346341"/>
                </a:lnTo>
              </a:path>
            </a:pathLst>
          </a:custGeom>
          <a:ln w="20993">
            <a:solidFill>
              <a:srgbClr val="008C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71851" y="4549288"/>
            <a:ext cx="945515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i="1" spc="-5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7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750" i="1" spc="-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7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750" i="1" spc="-5" dirty="0">
                <a:solidFill>
                  <a:srgbClr val="010202"/>
                </a:solidFill>
                <a:latin typeface="Calibri"/>
                <a:cs typeface="Calibri"/>
              </a:rPr>
              <a:t>mb</a:t>
            </a:r>
            <a:r>
              <a:rPr sz="17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750" i="1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9987" y="5249007"/>
            <a:ext cx="1090295" cy="93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905" algn="ctr">
              <a:lnSpc>
                <a:spcPct val="102299"/>
              </a:lnSpc>
            </a:pP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Supplier deliver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to countries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04711" y="4869916"/>
            <a:ext cx="7620" cy="348615"/>
          </a:xfrm>
          <a:custGeom>
            <a:avLst/>
            <a:gdLst/>
            <a:ahLst/>
            <a:cxnLst/>
            <a:rect l="l" t="t" r="r" b="b"/>
            <a:pathLst>
              <a:path w="7620" h="348614">
                <a:moveTo>
                  <a:pt x="6997" y="0"/>
                </a:moveTo>
                <a:lnTo>
                  <a:pt x="0" y="348107"/>
                </a:lnTo>
              </a:path>
            </a:pathLst>
          </a:custGeom>
          <a:ln w="20993">
            <a:solidFill>
              <a:srgbClr val="008CB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0087" y="4882159"/>
            <a:ext cx="5715" cy="346710"/>
          </a:xfrm>
          <a:custGeom>
            <a:avLst/>
            <a:gdLst/>
            <a:ahLst/>
            <a:cxnLst/>
            <a:rect l="l" t="t" r="r" b="b"/>
            <a:pathLst>
              <a:path w="5714" h="346710">
                <a:moveTo>
                  <a:pt x="5245" y="0"/>
                </a:moveTo>
                <a:lnTo>
                  <a:pt x="0" y="346354"/>
                </a:lnTo>
              </a:path>
            </a:pathLst>
          </a:custGeom>
          <a:ln w="20993">
            <a:solidFill>
              <a:srgbClr val="BE1F2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38723" y="3312124"/>
            <a:ext cx="1604645" cy="153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99"/>
              </a:lnSpc>
            </a:pP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Count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r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X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,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185" dirty="0">
                <a:solidFill>
                  <a:srgbClr val="010202"/>
                </a:solidFill>
                <a:latin typeface="Calibri"/>
                <a:cs typeface="Calibri"/>
              </a:rPr>
              <a:t>Y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,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Z,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2100" spc="195" dirty="0">
                <a:solidFill>
                  <a:srgbClr val="010202"/>
                </a:solidFill>
                <a:latin typeface="굴림"/>
                <a:cs typeface="굴림"/>
              </a:rPr>
              <a:t>"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la</a:t>
            </a:r>
            <a:r>
              <a:rPr sz="1950" i="1" spc="-2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2100" spc="185" dirty="0">
                <a:solidFill>
                  <a:srgbClr val="010202"/>
                </a:solidFill>
                <a:latin typeface="굴림"/>
                <a:cs typeface="굴림"/>
              </a:rPr>
              <a:t>"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order pla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eme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with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NGO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A0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7204" y="1275350"/>
            <a:ext cx="3996690" cy="474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50" spc="20" dirty="0">
                <a:solidFill>
                  <a:srgbClr val="051240"/>
                </a:solidFill>
                <a:latin typeface="Arial"/>
                <a:cs typeface="Arial"/>
              </a:rPr>
              <a:t>Modul</a:t>
            </a:r>
            <a:r>
              <a:rPr sz="3050" spc="15" dirty="0">
                <a:solidFill>
                  <a:srgbClr val="051240"/>
                </a:solidFill>
                <a:latin typeface="Arial"/>
                <a:cs typeface="Arial"/>
              </a:rPr>
              <a:t>e</a:t>
            </a:r>
            <a:r>
              <a:rPr sz="3050" spc="20" dirty="0">
                <a:solidFill>
                  <a:srgbClr val="051240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051240"/>
                </a:solidFill>
                <a:latin typeface="Arial"/>
                <a:cs typeface="Arial"/>
              </a:rPr>
              <a:t>4</a:t>
            </a:r>
            <a:r>
              <a:rPr sz="3050" spc="20" dirty="0">
                <a:solidFill>
                  <a:srgbClr val="051240"/>
                </a:solidFill>
                <a:latin typeface="Arial"/>
                <a:cs typeface="Arial"/>
              </a:rPr>
              <a:t> </a:t>
            </a:r>
            <a:r>
              <a:rPr sz="3050" spc="10" dirty="0">
                <a:solidFill>
                  <a:srgbClr val="051240"/>
                </a:solidFill>
                <a:latin typeface="Arial"/>
                <a:cs typeface="Arial"/>
              </a:rPr>
              <a:t>i</a:t>
            </a:r>
            <a:r>
              <a:rPr sz="3050" spc="15" dirty="0">
                <a:solidFill>
                  <a:srgbClr val="051240"/>
                </a:solidFill>
                <a:latin typeface="Arial"/>
                <a:cs typeface="Arial"/>
              </a:rPr>
              <a:t>n</a:t>
            </a:r>
            <a:r>
              <a:rPr sz="3050" spc="20" dirty="0">
                <a:solidFill>
                  <a:srgbClr val="051240"/>
                </a:solidFill>
                <a:latin typeface="Arial"/>
                <a:cs typeface="Arial"/>
              </a:rPr>
              <a:t> </a:t>
            </a:r>
            <a:r>
              <a:rPr sz="3050" spc="15" dirty="0">
                <a:solidFill>
                  <a:srgbClr val="051240"/>
                </a:solidFill>
                <a:latin typeface="Arial"/>
                <a:cs typeface="Arial"/>
              </a:rPr>
              <a:t>the</a:t>
            </a:r>
            <a:r>
              <a:rPr sz="3050" spc="20" dirty="0">
                <a:solidFill>
                  <a:srgbClr val="051240"/>
                </a:solidFill>
                <a:latin typeface="Arial"/>
                <a:cs typeface="Arial"/>
              </a:rPr>
              <a:t> course</a:t>
            </a:r>
            <a:endParaRPr sz="3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1527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39" h="692150">
                <a:moveTo>
                  <a:pt x="1729486" y="345897"/>
                </a:moveTo>
                <a:lnTo>
                  <a:pt x="1383576" y="0"/>
                </a:lnTo>
                <a:lnTo>
                  <a:pt x="0" y="0"/>
                </a:lnTo>
                <a:lnTo>
                  <a:pt x="345884" y="345897"/>
                </a:lnTo>
                <a:lnTo>
                  <a:pt x="345884" y="691794"/>
                </a:lnTo>
                <a:lnTo>
                  <a:pt x="1383576" y="691794"/>
                </a:lnTo>
                <a:lnTo>
                  <a:pt x="1729486" y="345897"/>
                </a:lnTo>
                <a:close/>
              </a:path>
              <a:path w="1729739" h="692150">
                <a:moveTo>
                  <a:pt x="345884" y="691794"/>
                </a:moveTo>
                <a:lnTo>
                  <a:pt x="345884" y="345897"/>
                </a:lnTo>
                <a:lnTo>
                  <a:pt x="0" y="691794"/>
                </a:lnTo>
                <a:lnTo>
                  <a:pt x="345884" y="691794"/>
                </a:lnTo>
                <a:close/>
              </a:path>
            </a:pathLst>
          </a:custGeom>
          <a:solidFill>
            <a:srgbClr val="C8E8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527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39" h="692150">
                <a:moveTo>
                  <a:pt x="0" y="0"/>
                </a:moveTo>
                <a:lnTo>
                  <a:pt x="1383576" y="0"/>
                </a:lnTo>
                <a:lnTo>
                  <a:pt x="1729486" y="345897"/>
                </a:lnTo>
                <a:lnTo>
                  <a:pt x="1383576" y="691794"/>
                </a:lnTo>
                <a:lnTo>
                  <a:pt x="0" y="691794"/>
                </a:lnTo>
                <a:lnTo>
                  <a:pt x="345884" y="345897"/>
                </a:lnTo>
                <a:lnTo>
                  <a:pt x="0" y="0"/>
                </a:lnTo>
                <a:close/>
              </a:path>
            </a:pathLst>
          </a:custGeom>
          <a:ln w="27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1219" y="3465683"/>
            <a:ext cx="944244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sz="1300" spc="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8052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39" h="692150">
                <a:moveTo>
                  <a:pt x="1729486" y="345897"/>
                </a:moveTo>
                <a:lnTo>
                  <a:pt x="1383576" y="0"/>
                </a:lnTo>
                <a:lnTo>
                  <a:pt x="0" y="0"/>
                </a:lnTo>
                <a:lnTo>
                  <a:pt x="345897" y="345897"/>
                </a:lnTo>
                <a:lnTo>
                  <a:pt x="345897" y="691794"/>
                </a:lnTo>
                <a:lnTo>
                  <a:pt x="1383576" y="691794"/>
                </a:lnTo>
                <a:lnTo>
                  <a:pt x="1729486" y="345897"/>
                </a:lnTo>
                <a:close/>
              </a:path>
              <a:path w="1729739" h="692150">
                <a:moveTo>
                  <a:pt x="345897" y="691794"/>
                </a:moveTo>
                <a:lnTo>
                  <a:pt x="345897" y="345897"/>
                </a:lnTo>
                <a:lnTo>
                  <a:pt x="0" y="691794"/>
                </a:lnTo>
                <a:lnTo>
                  <a:pt x="345897" y="691794"/>
                </a:lnTo>
                <a:close/>
              </a:path>
            </a:pathLst>
          </a:custGeom>
          <a:solidFill>
            <a:srgbClr val="C8E8E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8052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39" h="692150">
                <a:moveTo>
                  <a:pt x="0" y="0"/>
                </a:moveTo>
                <a:lnTo>
                  <a:pt x="1383576" y="0"/>
                </a:lnTo>
                <a:lnTo>
                  <a:pt x="1729486" y="345897"/>
                </a:lnTo>
                <a:lnTo>
                  <a:pt x="1383576" y="691794"/>
                </a:lnTo>
                <a:lnTo>
                  <a:pt x="0" y="691794"/>
                </a:lnTo>
                <a:lnTo>
                  <a:pt x="345897" y="345897"/>
                </a:lnTo>
                <a:lnTo>
                  <a:pt x="0" y="0"/>
                </a:lnTo>
                <a:close/>
              </a:path>
            </a:pathLst>
          </a:custGeom>
          <a:ln w="27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49386" y="3316177"/>
            <a:ext cx="96266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877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onso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date, pub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1300" spc="10" dirty="0">
                <a:solidFill>
                  <a:srgbClr val="FFFFFF"/>
                </a:solidFill>
                <a:latin typeface="Arial"/>
                <a:cs typeface="Arial"/>
              </a:rPr>
              <a:t>eeds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04577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39" h="692150">
                <a:moveTo>
                  <a:pt x="1729473" y="345897"/>
                </a:moveTo>
                <a:lnTo>
                  <a:pt x="1383576" y="0"/>
                </a:lnTo>
                <a:lnTo>
                  <a:pt x="0" y="0"/>
                </a:lnTo>
                <a:lnTo>
                  <a:pt x="345897" y="345897"/>
                </a:lnTo>
                <a:lnTo>
                  <a:pt x="345897" y="691794"/>
                </a:lnTo>
                <a:lnTo>
                  <a:pt x="1383576" y="691794"/>
                </a:lnTo>
                <a:lnTo>
                  <a:pt x="1729473" y="345897"/>
                </a:lnTo>
                <a:close/>
              </a:path>
              <a:path w="1729739" h="692150">
                <a:moveTo>
                  <a:pt x="345897" y="691794"/>
                </a:moveTo>
                <a:lnTo>
                  <a:pt x="345897" y="345897"/>
                </a:lnTo>
                <a:lnTo>
                  <a:pt x="0" y="691794"/>
                </a:lnTo>
                <a:lnTo>
                  <a:pt x="345897" y="691794"/>
                </a:lnTo>
                <a:close/>
              </a:path>
            </a:pathLst>
          </a:custGeom>
          <a:solidFill>
            <a:srgbClr val="0074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4577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39" h="692150">
                <a:moveTo>
                  <a:pt x="0" y="0"/>
                </a:moveTo>
                <a:lnTo>
                  <a:pt x="1383576" y="0"/>
                </a:lnTo>
                <a:lnTo>
                  <a:pt x="1729473" y="345897"/>
                </a:lnTo>
                <a:lnTo>
                  <a:pt x="1383576" y="691794"/>
                </a:lnTo>
                <a:lnTo>
                  <a:pt x="0" y="691794"/>
                </a:lnTo>
                <a:lnTo>
                  <a:pt x="345897" y="345897"/>
                </a:lnTo>
                <a:lnTo>
                  <a:pt x="0" y="0"/>
                </a:lnTo>
                <a:close/>
              </a:path>
            </a:pathLst>
          </a:custGeom>
          <a:ln w="27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04986" y="3403631"/>
            <a:ext cx="762635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 marR="6350" indent="-102870">
              <a:lnSpc>
                <a:spcPts val="1380"/>
              </a:lnSpc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Modu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4: Sou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61102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40" h="692150">
                <a:moveTo>
                  <a:pt x="1729473" y="345897"/>
                </a:moveTo>
                <a:lnTo>
                  <a:pt x="1383576" y="0"/>
                </a:lnTo>
                <a:lnTo>
                  <a:pt x="0" y="0"/>
                </a:lnTo>
                <a:lnTo>
                  <a:pt x="345884" y="345897"/>
                </a:lnTo>
                <a:lnTo>
                  <a:pt x="345884" y="691794"/>
                </a:lnTo>
                <a:lnTo>
                  <a:pt x="1383576" y="691794"/>
                </a:lnTo>
                <a:lnTo>
                  <a:pt x="1729473" y="345897"/>
                </a:lnTo>
                <a:close/>
              </a:path>
              <a:path w="1729740" h="692150">
                <a:moveTo>
                  <a:pt x="345884" y="691794"/>
                </a:moveTo>
                <a:lnTo>
                  <a:pt x="345884" y="345897"/>
                </a:lnTo>
                <a:lnTo>
                  <a:pt x="0" y="691794"/>
                </a:lnTo>
                <a:lnTo>
                  <a:pt x="345884" y="691794"/>
                </a:lnTo>
                <a:close/>
              </a:path>
            </a:pathLst>
          </a:custGeom>
          <a:solidFill>
            <a:srgbClr val="0074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61102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40" h="692150">
                <a:moveTo>
                  <a:pt x="0" y="0"/>
                </a:moveTo>
                <a:lnTo>
                  <a:pt x="1383576" y="0"/>
                </a:lnTo>
                <a:lnTo>
                  <a:pt x="1729473" y="345897"/>
                </a:lnTo>
                <a:lnTo>
                  <a:pt x="1383576" y="691794"/>
                </a:lnTo>
                <a:lnTo>
                  <a:pt x="0" y="691794"/>
                </a:lnTo>
                <a:lnTo>
                  <a:pt x="345884" y="345897"/>
                </a:lnTo>
                <a:lnTo>
                  <a:pt x="0" y="0"/>
                </a:lnTo>
                <a:close/>
              </a:path>
            </a:pathLst>
          </a:custGeom>
          <a:ln w="27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61514" y="3403631"/>
            <a:ext cx="762635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marR="6350" indent="-12065">
              <a:lnSpc>
                <a:spcPts val="1380"/>
              </a:lnSpc>
            </a:pP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Modu</a:t>
            </a:r>
            <a:r>
              <a:rPr sz="1300" spc="-5" dirty="0">
                <a:solidFill>
                  <a:srgbClr val="005E41"/>
                </a:solidFill>
                <a:latin typeface="Arial"/>
                <a:cs typeface="Arial"/>
              </a:rPr>
              <a:t>l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e</a:t>
            </a:r>
            <a:r>
              <a:rPr sz="1300" spc="-15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5:</a:t>
            </a:r>
            <a:r>
              <a:rPr sz="1300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300" spc="-40" dirty="0">
                <a:solidFill>
                  <a:srgbClr val="005E41"/>
                </a:solidFill>
                <a:latin typeface="Arial"/>
                <a:cs typeface="Arial"/>
              </a:rPr>
              <a:t>T</a:t>
            </a:r>
            <a:r>
              <a:rPr sz="1300" spc="-5" dirty="0">
                <a:solidFill>
                  <a:srgbClr val="005E41"/>
                </a:solidFill>
                <a:latin typeface="Arial"/>
                <a:cs typeface="Arial"/>
              </a:rPr>
              <a:t>r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anspo</a:t>
            </a:r>
            <a:r>
              <a:rPr sz="1300" spc="-5" dirty="0">
                <a:solidFill>
                  <a:srgbClr val="005E41"/>
                </a:solidFill>
                <a:latin typeface="Arial"/>
                <a:cs typeface="Arial"/>
              </a:rPr>
              <a:t>r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17639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40" h="692150">
                <a:moveTo>
                  <a:pt x="1729473" y="345897"/>
                </a:moveTo>
                <a:lnTo>
                  <a:pt x="1383563" y="0"/>
                </a:lnTo>
                <a:lnTo>
                  <a:pt x="0" y="0"/>
                </a:lnTo>
                <a:lnTo>
                  <a:pt x="345884" y="345897"/>
                </a:lnTo>
                <a:lnTo>
                  <a:pt x="345884" y="691794"/>
                </a:lnTo>
                <a:lnTo>
                  <a:pt x="1383563" y="691794"/>
                </a:lnTo>
                <a:lnTo>
                  <a:pt x="1729473" y="345897"/>
                </a:lnTo>
                <a:close/>
              </a:path>
              <a:path w="1729740" h="692150">
                <a:moveTo>
                  <a:pt x="345884" y="691794"/>
                </a:moveTo>
                <a:lnTo>
                  <a:pt x="345884" y="345897"/>
                </a:lnTo>
                <a:lnTo>
                  <a:pt x="0" y="691794"/>
                </a:lnTo>
                <a:lnTo>
                  <a:pt x="345884" y="691794"/>
                </a:lnTo>
                <a:close/>
              </a:path>
            </a:pathLst>
          </a:custGeom>
          <a:solidFill>
            <a:srgbClr val="0074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7639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40" h="692150">
                <a:moveTo>
                  <a:pt x="0" y="0"/>
                </a:moveTo>
                <a:lnTo>
                  <a:pt x="1383563" y="0"/>
                </a:lnTo>
                <a:lnTo>
                  <a:pt x="1729473" y="345897"/>
                </a:lnTo>
                <a:lnTo>
                  <a:pt x="1383563" y="691794"/>
                </a:lnTo>
                <a:lnTo>
                  <a:pt x="0" y="691794"/>
                </a:lnTo>
                <a:lnTo>
                  <a:pt x="345884" y="345897"/>
                </a:lnTo>
                <a:lnTo>
                  <a:pt x="0" y="0"/>
                </a:lnTo>
                <a:close/>
              </a:path>
            </a:pathLst>
          </a:custGeom>
          <a:ln w="27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18029" y="3403631"/>
            <a:ext cx="762635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 marR="6350" indent="-158115">
              <a:lnSpc>
                <a:spcPts val="1380"/>
              </a:lnSpc>
            </a:pP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Modu</a:t>
            </a:r>
            <a:r>
              <a:rPr sz="1300" spc="-5" dirty="0">
                <a:solidFill>
                  <a:srgbClr val="005E41"/>
                </a:solidFill>
                <a:latin typeface="Arial"/>
                <a:cs typeface="Arial"/>
              </a:rPr>
              <a:t>l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e</a:t>
            </a:r>
            <a:r>
              <a:rPr sz="1300" spc="-15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7: Stock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74164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40" h="692150">
                <a:moveTo>
                  <a:pt x="1729460" y="345897"/>
                </a:moveTo>
                <a:lnTo>
                  <a:pt x="1383563" y="0"/>
                </a:lnTo>
                <a:lnTo>
                  <a:pt x="0" y="0"/>
                </a:lnTo>
                <a:lnTo>
                  <a:pt x="345884" y="345897"/>
                </a:lnTo>
                <a:lnTo>
                  <a:pt x="345884" y="691794"/>
                </a:lnTo>
                <a:lnTo>
                  <a:pt x="1383563" y="691794"/>
                </a:lnTo>
                <a:lnTo>
                  <a:pt x="1729460" y="345897"/>
                </a:lnTo>
                <a:close/>
              </a:path>
              <a:path w="1729740" h="692150">
                <a:moveTo>
                  <a:pt x="345884" y="691794"/>
                </a:moveTo>
                <a:lnTo>
                  <a:pt x="345884" y="345897"/>
                </a:lnTo>
                <a:lnTo>
                  <a:pt x="0" y="691794"/>
                </a:lnTo>
                <a:lnTo>
                  <a:pt x="345884" y="691794"/>
                </a:lnTo>
                <a:close/>
              </a:path>
            </a:pathLst>
          </a:custGeom>
          <a:solidFill>
            <a:srgbClr val="0074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74164" y="3234131"/>
            <a:ext cx="1729739" cy="692150"/>
          </a:xfrm>
          <a:custGeom>
            <a:avLst/>
            <a:gdLst/>
            <a:ahLst/>
            <a:cxnLst/>
            <a:rect l="l" t="t" r="r" b="b"/>
            <a:pathLst>
              <a:path w="1729740" h="692150">
                <a:moveTo>
                  <a:pt x="0" y="0"/>
                </a:moveTo>
                <a:lnTo>
                  <a:pt x="1383563" y="0"/>
                </a:lnTo>
                <a:lnTo>
                  <a:pt x="1729460" y="345897"/>
                </a:lnTo>
                <a:lnTo>
                  <a:pt x="1383563" y="691794"/>
                </a:lnTo>
                <a:lnTo>
                  <a:pt x="0" y="691794"/>
                </a:lnTo>
                <a:lnTo>
                  <a:pt x="345884" y="345897"/>
                </a:lnTo>
                <a:lnTo>
                  <a:pt x="0" y="0"/>
                </a:lnTo>
                <a:close/>
              </a:path>
            </a:pathLst>
          </a:custGeom>
          <a:ln w="27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22500" y="3403631"/>
            <a:ext cx="866140" cy="35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52069">
              <a:lnSpc>
                <a:spcPts val="1380"/>
              </a:lnSpc>
            </a:pP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Modu</a:t>
            </a:r>
            <a:r>
              <a:rPr sz="1300" spc="-5" dirty="0">
                <a:solidFill>
                  <a:srgbClr val="005E41"/>
                </a:solidFill>
                <a:latin typeface="Arial"/>
                <a:cs typeface="Arial"/>
              </a:rPr>
              <a:t>l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e</a:t>
            </a:r>
            <a:r>
              <a:rPr sz="1300" spc="-15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8:</a:t>
            </a:r>
            <a:r>
              <a:rPr sz="1300" dirty="0">
                <a:solidFill>
                  <a:srgbClr val="005E41"/>
                </a:solidFill>
                <a:latin typeface="Arial"/>
                <a:cs typeface="Arial"/>
              </a:rPr>
              <a:t> Dis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t</a:t>
            </a:r>
            <a:r>
              <a:rPr sz="1300" spc="-5" dirty="0">
                <a:solidFill>
                  <a:srgbClr val="005E41"/>
                </a:solidFill>
                <a:latin typeface="Arial"/>
                <a:cs typeface="Arial"/>
              </a:rPr>
              <a:t>ri</a:t>
            </a:r>
            <a:r>
              <a:rPr sz="1300" spc="10" dirty="0">
                <a:solidFill>
                  <a:srgbClr val="005E41"/>
                </a:solidFill>
                <a:latin typeface="Arial"/>
                <a:cs typeface="Arial"/>
              </a:rPr>
              <a:t>bu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t</a:t>
            </a:r>
            <a:r>
              <a:rPr sz="1300" spc="-5" dirty="0">
                <a:solidFill>
                  <a:srgbClr val="005E41"/>
                </a:solidFill>
                <a:latin typeface="Arial"/>
                <a:cs typeface="Arial"/>
              </a:rPr>
              <a:t>i</a:t>
            </a:r>
            <a:r>
              <a:rPr sz="1300" spc="10" dirty="0">
                <a:solidFill>
                  <a:srgbClr val="005E41"/>
                </a:solidFill>
                <a:latin typeface="Arial"/>
                <a:cs typeface="Arial"/>
              </a:rPr>
              <a:t>o</a:t>
            </a:r>
            <a:r>
              <a:rPr sz="1300" spc="5" dirty="0">
                <a:solidFill>
                  <a:srgbClr val="005E41"/>
                </a:solidFill>
                <a:latin typeface="Arial"/>
                <a:cs typeface="Arial"/>
              </a:rPr>
              <a:t>n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95284" y="7049301"/>
            <a:ext cx="10350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051240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3707" y="5229703"/>
            <a:ext cx="194945" cy="4057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010202"/>
                </a:solidFill>
                <a:latin typeface="Arial"/>
                <a:cs typeface="Arial"/>
              </a:rPr>
              <a:t>It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010202"/>
                </a:solidFill>
                <a:latin typeface="Arial"/>
                <a:cs typeface="Arial"/>
              </a:rPr>
              <a:t>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74001" y="4949596"/>
            <a:ext cx="1663064" cy="2242185"/>
          </a:xfrm>
          <a:custGeom>
            <a:avLst/>
            <a:gdLst/>
            <a:ahLst/>
            <a:cxnLst/>
            <a:rect l="l" t="t" r="r" b="b"/>
            <a:pathLst>
              <a:path w="1663064" h="2242184">
                <a:moveTo>
                  <a:pt x="0" y="0"/>
                </a:moveTo>
                <a:lnTo>
                  <a:pt x="0" y="2241562"/>
                </a:lnTo>
                <a:lnTo>
                  <a:pt x="1662899" y="2241562"/>
                </a:lnTo>
                <a:lnTo>
                  <a:pt x="1662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0005" y="4935601"/>
            <a:ext cx="1691005" cy="2270125"/>
          </a:xfrm>
          <a:custGeom>
            <a:avLst/>
            <a:gdLst/>
            <a:ahLst/>
            <a:cxnLst/>
            <a:rect l="l" t="t" r="r" b="b"/>
            <a:pathLst>
              <a:path w="1691005" h="2270125">
                <a:moveTo>
                  <a:pt x="1690890" y="2259241"/>
                </a:moveTo>
                <a:lnTo>
                  <a:pt x="1690890" y="10312"/>
                </a:lnTo>
                <a:lnTo>
                  <a:pt x="1689392" y="6705"/>
                </a:lnTo>
                <a:lnTo>
                  <a:pt x="1684185" y="1498"/>
                </a:lnTo>
                <a:lnTo>
                  <a:pt x="1680578" y="0"/>
                </a:lnTo>
                <a:lnTo>
                  <a:pt x="10312" y="0"/>
                </a:lnTo>
                <a:lnTo>
                  <a:pt x="6705" y="1498"/>
                </a:lnTo>
                <a:lnTo>
                  <a:pt x="1498" y="6705"/>
                </a:lnTo>
                <a:lnTo>
                  <a:pt x="0" y="10312"/>
                </a:lnTo>
                <a:lnTo>
                  <a:pt x="0" y="2259241"/>
                </a:lnTo>
                <a:lnTo>
                  <a:pt x="1498" y="2262847"/>
                </a:lnTo>
                <a:lnTo>
                  <a:pt x="6705" y="2268054"/>
                </a:lnTo>
                <a:lnTo>
                  <a:pt x="10312" y="2269553"/>
                </a:lnTo>
                <a:lnTo>
                  <a:pt x="13995" y="2269553"/>
                </a:lnTo>
                <a:lnTo>
                  <a:pt x="13995" y="13995"/>
                </a:lnTo>
                <a:lnTo>
                  <a:pt x="27990" y="13995"/>
                </a:lnTo>
                <a:lnTo>
                  <a:pt x="27990" y="27990"/>
                </a:lnTo>
                <a:lnTo>
                  <a:pt x="1662899" y="27990"/>
                </a:lnTo>
                <a:lnTo>
                  <a:pt x="1662899" y="2269553"/>
                </a:lnTo>
                <a:lnTo>
                  <a:pt x="1680578" y="2269553"/>
                </a:lnTo>
                <a:lnTo>
                  <a:pt x="1684185" y="2268054"/>
                </a:lnTo>
                <a:lnTo>
                  <a:pt x="1689392" y="2262847"/>
                </a:lnTo>
                <a:lnTo>
                  <a:pt x="1690890" y="2259241"/>
                </a:lnTo>
                <a:close/>
              </a:path>
              <a:path w="1691005" h="2270125">
                <a:moveTo>
                  <a:pt x="27990" y="27990"/>
                </a:moveTo>
                <a:lnTo>
                  <a:pt x="27990" y="13995"/>
                </a:lnTo>
                <a:lnTo>
                  <a:pt x="13995" y="13995"/>
                </a:lnTo>
                <a:lnTo>
                  <a:pt x="13995" y="27990"/>
                </a:lnTo>
                <a:lnTo>
                  <a:pt x="27990" y="27990"/>
                </a:lnTo>
                <a:close/>
              </a:path>
              <a:path w="1691005" h="2270125">
                <a:moveTo>
                  <a:pt x="1662899" y="2269553"/>
                </a:moveTo>
                <a:lnTo>
                  <a:pt x="1662899" y="2241562"/>
                </a:lnTo>
                <a:lnTo>
                  <a:pt x="27990" y="2241562"/>
                </a:lnTo>
                <a:lnTo>
                  <a:pt x="27990" y="27990"/>
                </a:lnTo>
                <a:lnTo>
                  <a:pt x="13995" y="27990"/>
                </a:lnTo>
                <a:lnTo>
                  <a:pt x="13995" y="2269553"/>
                </a:lnTo>
                <a:lnTo>
                  <a:pt x="1662899" y="2269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71017" y="5217576"/>
            <a:ext cx="617220" cy="112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Shel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eal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168" y="4508931"/>
            <a:ext cx="667677" cy="667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7996" y="4963591"/>
            <a:ext cx="319849" cy="213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0005" y="4935601"/>
            <a:ext cx="347840" cy="241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168" y="4508931"/>
            <a:ext cx="668020" cy="668020"/>
          </a:xfrm>
          <a:custGeom>
            <a:avLst/>
            <a:gdLst/>
            <a:ahLst/>
            <a:cxnLst/>
            <a:rect l="l" t="t" r="r" b="b"/>
            <a:pathLst>
              <a:path w="668019" h="668020">
                <a:moveTo>
                  <a:pt x="0" y="667677"/>
                </a:moveTo>
                <a:lnTo>
                  <a:pt x="0" y="0"/>
                </a:lnTo>
                <a:lnTo>
                  <a:pt x="667677" y="0"/>
                </a:lnTo>
                <a:lnTo>
                  <a:pt x="667677" y="667677"/>
                </a:lnTo>
                <a:lnTo>
                  <a:pt x="0" y="667677"/>
                </a:lnTo>
                <a:close/>
              </a:path>
            </a:pathLst>
          </a:custGeom>
          <a:ln w="27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84337" y="5230457"/>
            <a:ext cx="330200" cy="1164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47650" marR="6350" indent="-235585">
              <a:lnSpc>
                <a:spcPts val="1260"/>
              </a:lnSpc>
            </a:pP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Facili</a:t>
            </a:r>
            <a:r>
              <a:rPr sz="120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ie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&amp;</a:t>
            </a:r>
            <a:r>
              <a:rPr sz="120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her in</a:t>
            </a:r>
            <a:r>
              <a:rPr sz="1200" spc="15" dirty="0">
                <a:solidFill>
                  <a:srgbClr val="010202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as</a:t>
            </a:r>
            <a:r>
              <a:rPr sz="120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uctu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20249" y="4949596"/>
            <a:ext cx="1663064" cy="2242185"/>
          </a:xfrm>
          <a:custGeom>
            <a:avLst/>
            <a:gdLst/>
            <a:ahLst/>
            <a:cxnLst/>
            <a:rect l="l" t="t" r="r" b="b"/>
            <a:pathLst>
              <a:path w="1663064" h="2242184">
                <a:moveTo>
                  <a:pt x="0" y="0"/>
                </a:moveTo>
                <a:lnTo>
                  <a:pt x="0" y="2241562"/>
                </a:lnTo>
                <a:lnTo>
                  <a:pt x="1662899" y="2241562"/>
                </a:lnTo>
                <a:lnTo>
                  <a:pt x="1662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06254" y="4935601"/>
            <a:ext cx="1691005" cy="2270125"/>
          </a:xfrm>
          <a:custGeom>
            <a:avLst/>
            <a:gdLst/>
            <a:ahLst/>
            <a:cxnLst/>
            <a:rect l="l" t="t" r="r" b="b"/>
            <a:pathLst>
              <a:path w="1691004" h="2270125">
                <a:moveTo>
                  <a:pt x="1690890" y="2259241"/>
                </a:moveTo>
                <a:lnTo>
                  <a:pt x="1690890" y="10312"/>
                </a:lnTo>
                <a:lnTo>
                  <a:pt x="1689392" y="6705"/>
                </a:lnTo>
                <a:lnTo>
                  <a:pt x="1684185" y="1498"/>
                </a:lnTo>
                <a:lnTo>
                  <a:pt x="1680578" y="0"/>
                </a:lnTo>
                <a:lnTo>
                  <a:pt x="10312" y="0"/>
                </a:lnTo>
                <a:lnTo>
                  <a:pt x="6705" y="1498"/>
                </a:lnTo>
                <a:lnTo>
                  <a:pt x="1498" y="6705"/>
                </a:lnTo>
                <a:lnTo>
                  <a:pt x="0" y="10312"/>
                </a:lnTo>
                <a:lnTo>
                  <a:pt x="0" y="2259241"/>
                </a:lnTo>
                <a:lnTo>
                  <a:pt x="1498" y="2262847"/>
                </a:lnTo>
                <a:lnTo>
                  <a:pt x="6705" y="2268054"/>
                </a:lnTo>
                <a:lnTo>
                  <a:pt x="10312" y="2269553"/>
                </a:lnTo>
                <a:lnTo>
                  <a:pt x="13995" y="2269553"/>
                </a:lnTo>
                <a:lnTo>
                  <a:pt x="13995" y="13995"/>
                </a:lnTo>
                <a:lnTo>
                  <a:pt x="27990" y="13995"/>
                </a:lnTo>
                <a:lnTo>
                  <a:pt x="27990" y="27990"/>
                </a:lnTo>
                <a:lnTo>
                  <a:pt x="1662899" y="27990"/>
                </a:lnTo>
                <a:lnTo>
                  <a:pt x="1662899" y="2269553"/>
                </a:lnTo>
                <a:lnTo>
                  <a:pt x="1680578" y="2269553"/>
                </a:lnTo>
                <a:lnTo>
                  <a:pt x="1684185" y="2268054"/>
                </a:lnTo>
                <a:lnTo>
                  <a:pt x="1689392" y="2262847"/>
                </a:lnTo>
                <a:lnTo>
                  <a:pt x="1690890" y="2259241"/>
                </a:lnTo>
                <a:close/>
              </a:path>
              <a:path w="1691004" h="2270125">
                <a:moveTo>
                  <a:pt x="27990" y="27990"/>
                </a:moveTo>
                <a:lnTo>
                  <a:pt x="27990" y="13995"/>
                </a:lnTo>
                <a:lnTo>
                  <a:pt x="13995" y="13995"/>
                </a:lnTo>
                <a:lnTo>
                  <a:pt x="13995" y="27990"/>
                </a:lnTo>
                <a:lnTo>
                  <a:pt x="27990" y="27990"/>
                </a:lnTo>
                <a:close/>
              </a:path>
              <a:path w="1691004" h="2270125">
                <a:moveTo>
                  <a:pt x="1662899" y="2269553"/>
                </a:moveTo>
                <a:lnTo>
                  <a:pt x="1662899" y="2241562"/>
                </a:lnTo>
                <a:lnTo>
                  <a:pt x="27990" y="2241562"/>
                </a:lnTo>
                <a:lnTo>
                  <a:pt x="27990" y="27990"/>
                </a:lnTo>
                <a:lnTo>
                  <a:pt x="13995" y="27990"/>
                </a:lnTo>
                <a:lnTo>
                  <a:pt x="13995" y="2269553"/>
                </a:lnTo>
                <a:lnTo>
                  <a:pt x="1662899" y="2269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517268" y="5217576"/>
            <a:ext cx="1342390" cy="1285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arehous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spac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unica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/IT</a:t>
            </a:r>
            <a:endParaRPr sz="1200">
              <a:latin typeface="Arial"/>
              <a:cs typeface="Arial"/>
            </a:endParaRPr>
          </a:p>
          <a:p>
            <a:pPr marL="76200" marR="354965" indent="-64135">
              <a:lnSpc>
                <a:spcPts val="1240"/>
              </a:lnSpc>
              <a:spcBef>
                <a:spcPts val="23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ransport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ras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ructu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ransport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eans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uip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86417" y="4508931"/>
            <a:ext cx="667638" cy="667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34245" y="4963591"/>
            <a:ext cx="319811" cy="213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06254" y="4935601"/>
            <a:ext cx="347802" cy="2409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86417" y="4508931"/>
            <a:ext cx="668020" cy="668020"/>
          </a:xfrm>
          <a:custGeom>
            <a:avLst/>
            <a:gdLst/>
            <a:ahLst/>
            <a:cxnLst/>
            <a:rect l="l" t="t" r="r" b="b"/>
            <a:pathLst>
              <a:path w="668020" h="668020">
                <a:moveTo>
                  <a:pt x="0" y="667677"/>
                </a:moveTo>
                <a:lnTo>
                  <a:pt x="0" y="0"/>
                </a:lnTo>
                <a:lnTo>
                  <a:pt x="667677" y="0"/>
                </a:lnTo>
                <a:lnTo>
                  <a:pt x="667677" y="667677"/>
                </a:lnTo>
                <a:lnTo>
                  <a:pt x="0" y="667677"/>
                </a:lnTo>
                <a:close/>
              </a:path>
            </a:pathLst>
          </a:custGeom>
          <a:ln w="27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506206" y="5231503"/>
            <a:ext cx="194945" cy="1240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Hu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120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esou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854026" y="5031206"/>
            <a:ext cx="1663064" cy="2241550"/>
          </a:xfrm>
          <a:custGeom>
            <a:avLst/>
            <a:gdLst/>
            <a:ahLst/>
            <a:cxnLst/>
            <a:rect l="l" t="t" r="r" b="b"/>
            <a:pathLst>
              <a:path w="1663065" h="2241550">
                <a:moveTo>
                  <a:pt x="0" y="0"/>
                </a:moveTo>
                <a:lnTo>
                  <a:pt x="0" y="2241550"/>
                </a:lnTo>
                <a:lnTo>
                  <a:pt x="1662899" y="2241550"/>
                </a:lnTo>
                <a:lnTo>
                  <a:pt x="16628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40031" y="5017211"/>
            <a:ext cx="1691005" cy="2270125"/>
          </a:xfrm>
          <a:custGeom>
            <a:avLst/>
            <a:gdLst/>
            <a:ahLst/>
            <a:cxnLst/>
            <a:rect l="l" t="t" r="r" b="b"/>
            <a:pathLst>
              <a:path w="1691004" h="2270125">
                <a:moveTo>
                  <a:pt x="1690890" y="2259228"/>
                </a:moveTo>
                <a:lnTo>
                  <a:pt x="1690890" y="10299"/>
                </a:lnTo>
                <a:lnTo>
                  <a:pt x="1689392" y="6705"/>
                </a:lnTo>
                <a:lnTo>
                  <a:pt x="1684172" y="1485"/>
                </a:lnTo>
                <a:lnTo>
                  <a:pt x="1680578" y="0"/>
                </a:lnTo>
                <a:lnTo>
                  <a:pt x="10312" y="0"/>
                </a:lnTo>
                <a:lnTo>
                  <a:pt x="6705" y="1485"/>
                </a:lnTo>
                <a:lnTo>
                  <a:pt x="1498" y="6705"/>
                </a:lnTo>
                <a:lnTo>
                  <a:pt x="0" y="10299"/>
                </a:lnTo>
                <a:lnTo>
                  <a:pt x="0" y="2259228"/>
                </a:lnTo>
                <a:lnTo>
                  <a:pt x="1498" y="2262835"/>
                </a:lnTo>
                <a:lnTo>
                  <a:pt x="6705" y="2268042"/>
                </a:lnTo>
                <a:lnTo>
                  <a:pt x="10312" y="2269540"/>
                </a:lnTo>
                <a:lnTo>
                  <a:pt x="13995" y="2269540"/>
                </a:lnTo>
                <a:lnTo>
                  <a:pt x="13995" y="13995"/>
                </a:lnTo>
                <a:lnTo>
                  <a:pt x="27990" y="13995"/>
                </a:lnTo>
                <a:lnTo>
                  <a:pt x="27990" y="27978"/>
                </a:lnTo>
                <a:lnTo>
                  <a:pt x="1662899" y="27978"/>
                </a:lnTo>
                <a:lnTo>
                  <a:pt x="1662899" y="2269540"/>
                </a:lnTo>
                <a:lnTo>
                  <a:pt x="1680578" y="2269540"/>
                </a:lnTo>
                <a:lnTo>
                  <a:pt x="1684172" y="2268042"/>
                </a:lnTo>
                <a:lnTo>
                  <a:pt x="1689392" y="2262835"/>
                </a:lnTo>
                <a:lnTo>
                  <a:pt x="1690890" y="2259228"/>
                </a:lnTo>
                <a:close/>
              </a:path>
              <a:path w="1691004" h="2270125">
                <a:moveTo>
                  <a:pt x="27990" y="27978"/>
                </a:moveTo>
                <a:lnTo>
                  <a:pt x="27990" y="13995"/>
                </a:lnTo>
                <a:lnTo>
                  <a:pt x="13995" y="13995"/>
                </a:lnTo>
                <a:lnTo>
                  <a:pt x="13995" y="27978"/>
                </a:lnTo>
                <a:lnTo>
                  <a:pt x="27990" y="27978"/>
                </a:lnTo>
                <a:close/>
              </a:path>
              <a:path w="1691004" h="2270125">
                <a:moveTo>
                  <a:pt x="1662899" y="2269540"/>
                </a:moveTo>
                <a:lnTo>
                  <a:pt x="1662899" y="2241549"/>
                </a:lnTo>
                <a:lnTo>
                  <a:pt x="27990" y="2241549"/>
                </a:lnTo>
                <a:lnTo>
                  <a:pt x="27990" y="27978"/>
                </a:lnTo>
                <a:lnTo>
                  <a:pt x="13995" y="27978"/>
                </a:lnTo>
                <a:lnTo>
                  <a:pt x="13995" y="2269540"/>
                </a:lnTo>
                <a:lnTo>
                  <a:pt x="1662899" y="2269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951037" y="5323545"/>
            <a:ext cx="1226820" cy="83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92710" indent="-64135">
              <a:lnSpc>
                <a:spcPts val="1260"/>
              </a:lnSpc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lo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ician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and 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her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echnical e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rainin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courses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990609" y="630295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537"/>
                </a:lnTo>
              </a:path>
            </a:pathLst>
          </a:custGeom>
          <a:ln w="55003">
            <a:solidFill>
              <a:srgbClr val="00747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32666" y="4508931"/>
            <a:ext cx="667651" cy="6676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68022" y="5045189"/>
            <a:ext cx="332295" cy="131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40031" y="5017211"/>
            <a:ext cx="360286" cy="1593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32678" y="4508931"/>
            <a:ext cx="668020" cy="668020"/>
          </a:xfrm>
          <a:custGeom>
            <a:avLst/>
            <a:gdLst/>
            <a:ahLst/>
            <a:cxnLst/>
            <a:rect l="l" t="t" r="r" b="b"/>
            <a:pathLst>
              <a:path w="668020" h="668020">
                <a:moveTo>
                  <a:pt x="0" y="667677"/>
                </a:moveTo>
                <a:lnTo>
                  <a:pt x="0" y="0"/>
                </a:lnTo>
                <a:lnTo>
                  <a:pt x="667677" y="0"/>
                </a:lnTo>
                <a:lnTo>
                  <a:pt x="667677" y="667677"/>
                </a:lnTo>
                <a:lnTo>
                  <a:pt x="0" y="667677"/>
                </a:lnTo>
                <a:close/>
              </a:path>
            </a:pathLst>
          </a:custGeom>
          <a:ln w="27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952460" y="5231206"/>
            <a:ext cx="194945" cy="1819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200" spc="-15" dirty="0">
                <a:solidFill>
                  <a:srgbClr val="010202"/>
                </a:solidFill>
                <a:latin typeface="Arial"/>
                <a:cs typeface="Arial"/>
              </a:rPr>
              <a:t>y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200" spc="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200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sz="120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ela</a:t>
            </a:r>
            <a:r>
              <a:rPr sz="1200" spc="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200" spc="-10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010202"/>
                </a:solidFill>
                <a:latin typeface="Arial"/>
                <a:cs typeface="Arial"/>
              </a:rPr>
              <a:t>onships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312759" y="4949596"/>
            <a:ext cx="1663064" cy="2242185"/>
          </a:xfrm>
          <a:custGeom>
            <a:avLst/>
            <a:gdLst/>
            <a:ahLst/>
            <a:cxnLst/>
            <a:rect l="l" t="t" r="r" b="b"/>
            <a:pathLst>
              <a:path w="1663065" h="2242184">
                <a:moveTo>
                  <a:pt x="0" y="0"/>
                </a:moveTo>
                <a:lnTo>
                  <a:pt x="0" y="2241562"/>
                </a:lnTo>
                <a:lnTo>
                  <a:pt x="1662887" y="2241562"/>
                </a:lnTo>
                <a:lnTo>
                  <a:pt x="16628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98763" y="4935601"/>
            <a:ext cx="1691005" cy="2270125"/>
          </a:xfrm>
          <a:custGeom>
            <a:avLst/>
            <a:gdLst/>
            <a:ahLst/>
            <a:cxnLst/>
            <a:rect l="l" t="t" r="r" b="b"/>
            <a:pathLst>
              <a:path w="1691004" h="2270125">
                <a:moveTo>
                  <a:pt x="1690877" y="2259241"/>
                </a:moveTo>
                <a:lnTo>
                  <a:pt x="1690877" y="10312"/>
                </a:lnTo>
                <a:lnTo>
                  <a:pt x="1689392" y="6705"/>
                </a:lnTo>
                <a:lnTo>
                  <a:pt x="1684172" y="1498"/>
                </a:lnTo>
                <a:lnTo>
                  <a:pt x="1680565" y="0"/>
                </a:lnTo>
                <a:lnTo>
                  <a:pt x="10312" y="0"/>
                </a:lnTo>
                <a:lnTo>
                  <a:pt x="6705" y="1498"/>
                </a:lnTo>
                <a:lnTo>
                  <a:pt x="1498" y="6705"/>
                </a:lnTo>
                <a:lnTo>
                  <a:pt x="0" y="10312"/>
                </a:lnTo>
                <a:lnTo>
                  <a:pt x="0" y="2259241"/>
                </a:lnTo>
                <a:lnTo>
                  <a:pt x="1498" y="2262847"/>
                </a:lnTo>
                <a:lnTo>
                  <a:pt x="6705" y="2268054"/>
                </a:lnTo>
                <a:lnTo>
                  <a:pt x="10312" y="2269553"/>
                </a:lnTo>
                <a:lnTo>
                  <a:pt x="13995" y="2269553"/>
                </a:lnTo>
                <a:lnTo>
                  <a:pt x="13995" y="13995"/>
                </a:lnTo>
                <a:lnTo>
                  <a:pt x="27990" y="13995"/>
                </a:lnTo>
                <a:lnTo>
                  <a:pt x="27990" y="27990"/>
                </a:lnTo>
                <a:lnTo>
                  <a:pt x="1662887" y="27990"/>
                </a:lnTo>
                <a:lnTo>
                  <a:pt x="1662887" y="2269553"/>
                </a:lnTo>
                <a:lnTo>
                  <a:pt x="1680565" y="2269553"/>
                </a:lnTo>
                <a:lnTo>
                  <a:pt x="1684172" y="2268054"/>
                </a:lnTo>
                <a:lnTo>
                  <a:pt x="1689392" y="2262847"/>
                </a:lnTo>
                <a:lnTo>
                  <a:pt x="1690877" y="2259241"/>
                </a:lnTo>
                <a:close/>
              </a:path>
              <a:path w="1691004" h="2270125">
                <a:moveTo>
                  <a:pt x="27990" y="27990"/>
                </a:moveTo>
                <a:lnTo>
                  <a:pt x="27990" y="13995"/>
                </a:lnTo>
                <a:lnTo>
                  <a:pt x="13995" y="13995"/>
                </a:lnTo>
                <a:lnTo>
                  <a:pt x="13995" y="27990"/>
                </a:lnTo>
                <a:lnTo>
                  <a:pt x="27990" y="27990"/>
                </a:lnTo>
                <a:close/>
              </a:path>
              <a:path w="1691004" h="2270125">
                <a:moveTo>
                  <a:pt x="1662887" y="2269553"/>
                </a:moveTo>
                <a:lnTo>
                  <a:pt x="1662887" y="2241562"/>
                </a:lnTo>
                <a:lnTo>
                  <a:pt x="27990" y="2241562"/>
                </a:lnTo>
                <a:lnTo>
                  <a:pt x="27990" y="27990"/>
                </a:lnTo>
                <a:lnTo>
                  <a:pt x="13995" y="27990"/>
                </a:lnTo>
                <a:lnTo>
                  <a:pt x="13995" y="2269553"/>
                </a:lnTo>
                <a:lnTo>
                  <a:pt x="1662887" y="2269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409620" y="5217576"/>
            <a:ext cx="1320800" cy="141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ools</a:t>
            </a:r>
            <a:endParaRPr sz="1200">
              <a:latin typeface="Arial"/>
              <a:cs typeface="Arial"/>
            </a:endParaRPr>
          </a:p>
          <a:p>
            <a:pPr marL="76200" marR="6350" indent="-64135">
              <a:lnSpc>
                <a:spcPts val="1260"/>
              </a:lnSpc>
              <a:spcBef>
                <a:spcPts val="220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P,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andard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plans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anuals</a:t>
            </a:r>
            <a:endParaRPr sz="1200">
              <a:latin typeface="Arial"/>
              <a:cs typeface="Arial"/>
            </a:endParaRPr>
          </a:p>
          <a:p>
            <a:pPr marL="76200" marR="419734" indent="-64135">
              <a:lnSpc>
                <a:spcPts val="1260"/>
              </a:lnSpc>
              <a:spcBef>
                <a:spcPts val="204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rac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ree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Suppliers,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dono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978914" y="4508931"/>
            <a:ext cx="667651" cy="6676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26755" y="4963591"/>
            <a:ext cx="319811" cy="2129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98763" y="4935601"/>
            <a:ext cx="347802" cy="2409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78914" y="4508931"/>
            <a:ext cx="668020" cy="668020"/>
          </a:xfrm>
          <a:custGeom>
            <a:avLst/>
            <a:gdLst/>
            <a:ahLst/>
            <a:cxnLst/>
            <a:rect l="l" t="t" r="r" b="b"/>
            <a:pathLst>
              <a:path w="668020" h="668020">
                <a:moveTo>
                  <a:pt x="0" y="667677"/>
                </a:moveTo>
                <a:lnTo>
                  <a:pt x="0" y="0"/>
                </a:lnTo>
                <a:lnTo>
                  <a:pt x="667689" y="0"/>
                </a:lnTo>
                <a:lnTo>
                  <a:pt x="667689" y="667677"/>
                </a:lnTo>
                <a:lnTo>
                  <a:pt x="0" y="667677"/>
                </a:lnTo>
                <a:close/>
              </a:path>
            </a:pathLst>
          </a:custGeom>
          <a:ln w="2799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8688" y="2350985"/>
            <a:ext cx="9759950" cy="817244"/>
          </a:xfrm>
          <a:custGeom>
            <a:avLst/>
            <a:gdLst/>
            <a:ahLst/>
            <a:cxnLst/>
            <a:rect l="l" t="t" r="r" b="b"/>
            <a:pathLst>
              <a:path w="9759950" h="817244">
                <a:moveTo>
                  <a:pt x="0" y="0"/>
                </a:moveTo>
                <a:lnTo>
                  <a:pt x="0" y="817257"/>
                </a:lnTo>
                <a:lnTo>
                  <a:pt x="9759416" y="817257"/>
                </a:lnTo>
                <a:lnTo>
                  <a:pt x="97594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4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1690" y="2759608"/>
            <a:ext cx="9773920" cy="0"/>
          </a:xfrm>
          <a:custGeom>
            <a:avLst/>
            <a:gdLst/>
            <a:ahLst/>
            <a:cxnLst/>
            <a:rect l="l" t="t" r="r" b="b"/>
            <a:pathLst>
              <a:path w="9773920">
                <a:moveTo>
                  <a:pt x="0" y="0"/>
                </a:moveTo>
                <a:lnTo>
                  <a:pt x="9773412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8688" y="2343988"/>
            <a:ext cx="0" cy="831850"/>
          </a:xfrm>
          <a:custGeom>
            <a:avLst/>
            <a:gdLst/>
            <a:ahLst/>
            <a:cxnLst/>
            <a:rect l="l" t="t" r="r" b="b"/>
            <a:pathLst>
              <a:path h="831850">
                <a:moveTo>
                  <a:pt x="0" y="0"/>
                </a:moveTo>
                <a:lnTo>
                  <a:pt x="0" y="831253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188117" y="2343988"/>
            <a:ext cx="0" cy="831850"/>
          </a:xfrm>
          <a:custGeom>
            <a:avLst/>
            <a:gdLst/>
            <a:ahLst/>
            <a:cxnLst/>
            <a:rect l="l" t="t" r="r" b="b"/>
            <a:pathLst>
              <a:path h="831850">
                <a:moveTo>
                  <a:pt x="0" y="0"/>
                </a:moveTo>
                <a:lnTo>
                  <a:pt x="0" y="831253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1690" y="2350985"/>
            <a:ext cx="9773920" cy="0"/>
          </a:xfrm>
          <a:custGeom>
            <a:avLst/>
            <a:gdLst/>
            <a:ahLst/>
            <a:cxnLst/>
            <a:rect l="l" t="t" r="r" b="b"/>
            <a:pathLst>
              <a:path w="9773920">
                <a:moveTo>
                  <a:pt x="0" y="0"/>
                </a:moveTo>
                <a:lnTo>
                  <a:pt x="9773412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1690" y="3168243"/>
            <a:ext cx="9773920" cy="0"/>
          </a:xfrm>
          <a:custGeom>
            <a:avLst/>
            <a:gdLst/>
            <a:ahLst/>
            <a:cxnLst/>
            <a:rect l="l" t="t" r="r" b="b"/>
            <a:pathLst>
              <a:path w="9773920">
                <a:moveTo>
                  <a:pt x="0" y="0"/>
                </a:moveTo>
                <a:lnTo>
                  <a:pt x="9773412" y="0"/>
                </a:lnTo>
              </a:path>
            </a:pathLst>
          </a:custGeom>
          <a:ln w="13995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707279" y="2397435"/>
            <a:ext cx="7198359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Module</a:t>
            </a:r>
            <a:r>
              <a:rPr sz="1750" spc="-10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2:</a:t>
            </a:r>
            <a:r>
              <a:rPr sz="1750" spc="20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Strategic</a:t>
            </a:r>
            <a:r>
              <a:rPr sz="1750" spc="5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&amp;</a:t>
            </a:r>
            <a:r>
              <a:rPr sz="1750" spc="-20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spc="-204" dirty="0">
                <a:solidFill>
                  <a:srgbClr val="005E41"/>
                </a:solidFill>
                <a:latin typeface="Arial"/>
                <a:cs typeface="Arial"/>
              </a:rPr>
              <a:t>T</a:t>
            </a:r>
            <a:r>
              <a:rPr sz="1750" spc="-5" dirty="0">
                <a:solidFill>
                  <a:srgbClr val="005E41"/>
                </a:solidFill>
                <a:latin typeface="Arial"/>
                <a:cs typeface="Arial"/>
              </a:rPr>
              <a:t>a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ctical</a:t>
            </a:r>
            <a:r>
              <a:rPr sz="1750" spc="-10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Planning</a:t>
            </a:r>
            <a:endParaRPr sz="1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Module</a:t>
            </a:r>
            <a:r>
              <a:rPr sz="1750" spc="-10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3</a:t>
            </a:r>
            <a:r>
              <a:rPr sz="1750" spc="5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&amp;</a:t>
            </a:r>
            <a:r>
              <a:rPr sz="1750" spc="5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9:</a:t>
            </a:r>
            <a:r>
              <a:rPr sz="1750" spc="-75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Accountabilit</a:t>
            </a:r>
            <a:r>
              <a:rPr sz="1750" spc="-155" dirty="0">
                <a:solidFill>
                  <a:srgbClr val="005E41"/>
                </a:solidFill>
                <a:latin typeface="Arial"/>
                <a:cs typeface="Arial"/>
              </a:rPr>
              <a:t>y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,</a:t>
            </a:r>
            <a:r>
              <a:rPr sz="1750" spc="5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Performance</a:t>
            </a:r>
            <a:r>
              <a:rPr sz="1750" spc="30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Measurement</a:t>
            </a:r>
            <a:r>
              <a:rPr sz="1750" spc="30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&amp;</a:t>
            </a:r>
            <a:r>
              <a:rPr sz="1750" spc="5" dirty="0">
                <a:solidFill>
                  <a:srgbClr val="005E41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E41"/>
                </a:solidFill>
                <a:latin typeface="Arial"/>
                <a:cs typeface="Arial"/>
              </a:rPr>
              <a:t>Coordination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625674"/>
            <a:ext cx="962342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000" spc="10" dirty="0"/>
              <a:t>Expedition,</a:t>
            </a:r>
            <a:r>
              <a:rPr sz="4000" spc="15" dirty="0"/>
              <a:t> </a:t>
            </a:r>
            <a:r>
              <a:rPr sz="4000" spc="10" dirty="0"/>
              <a:t>follow</a:t>
            </a:r>
            <a:r>
              <a:rPr sz="4000" spc="15" dirty="0"/>
              <a:t> up and </a:t>
            </a:r>
            <a:r>
              <a:rPr sz="4000" spc="10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4170" y="2224702"/>
            <a:ext cx="8194675" cy="2750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7825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30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upplie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650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evaluation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?</a:t>
            </a:r>
            <a:r>
              <a:rPr sz="2650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Base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2650" spc="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2650" spc="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5" dirty="0">
                <a:solidFill>
                  <a:srgbClr val="010202"/>
                </a:solidFill>
                <a:latin typeface="Arial"/>
                <a:cs typeface="Arial"/>
              </a:rPr>
              <a:t>wha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650" spc="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criteria?</a:t>
            </a:r>
            <a:r>
              <a:rPr sz="2650" spc="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5" dirty="0">
                <a:solidFill>
                  <a:srgbClr val="010202"/>
                </a:solidFill>
                <a:latin typeface="Arial"/>
                <a:cs typeface="Arial"/>
              </a:rPr>
              <a:t>Ho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w</a:t>
            </a:r>
            <a:r>
              <a:rPr sz="2650" spc="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to measure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?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5" dirty="0">
                <a:solidFill>
                  <a:srgbClr val="010202"/>
                </a:solidFill>
                <a:latin typeface="Arial"/>
                <a:cs typeface="Arial"/>
              </a:rPr>
              <a:t>Wher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to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ge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26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information?</a:t>
            </a:r>
            <a:endParaRPr sz="2650" dirty="0">
              <a:latin typeface="Arial"/>
              <a:cs typeface="Arial"/>
            </a:endParaRPr>
          </a:p>
          <a:p>
            <a:pPr>
              <a:lnSpc>
                <a:spcPts val="1800"/>
              </a:lnSpc>
              <a:spcBef>
                <a:spcPts val="36"/>
              </a:spcBef>
              <a:buClr>
                <a:srgbClr val="010202"/>
              </a:buClr>
              <a:buFont typeface="Arial"/>
              <a:buChar char="•"/>
            </a:pPr>
            <a:endParaRPr sz="1800" dirty="0"/>
          </a:p>
          <a:p>
            <a:pPr>
              <a:lnSpc>
                <a:spcPts val="2600"/>
              </a:lnSpc>
              <a:buClr>
                <a:srgbClr val="010202"/>
              </a:buClr>
              <a:buFont typeface="Arial"/>
              <a:buChar char="•"/>
            </a:pPr>
            <a:endParaRPr sz="2600" dirty="0"/>
          </a:p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Q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uality</a:t>
            </a:r>
            <a:r>
              <a:rPr sz="265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contro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l</a:t>
            </a:r>
            <a:r>
              <a:rPr sz="265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(medicine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,</a:t>
            </a:r>
            <a:r>
              <a:rPr sz="2650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nets,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blankets,</a:t>
            </a:r>
            <a:r>
              <a:rPr sz="26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food)</a:t>
            </a:r>
            <a:endParaRPr sz="2650" dirty="0">
              <a:latin typeface="Arial"/>
              <a:cs typeface="Arial"/>
            </a:endParaRPr>
          </a:p>
          <a:p>
            <a:pPr>
              <a:lnSpc>
                <a:spcPts val="1800"/>
              </a:lnSpc>
              <a:spcBef>
                <a:spcPts val="36"/>
              </a:spcBef>
              <a:buClr>
                <a:srgbClr val="010202"/>
              </a:buClr>
              <a:buFont typeface="Arial"/>
              <a:buChar char="•"/>
            </a:pPr>
            <a:endParaRPr sz="1800" dirty="0"/>
          </a:p>
          <a:p>
            <a:pPr>
              <a:lnSpc>
                <a:spcPts val="2600"/>
              </a:lnSpc>
              <a:buClr>
                <a:srgbClr val="010202"/>
              </a:buClr>
              <a:buFont typeface="Arial"/>
              <a:buChar char="•"/>
            </a:pPr>
            <a:endParaRPr sz="2600" dirty="0"/>
          </a:p>
          <a:p>
            <a:pPr marL="389890" indent="-377190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0525" algn="l"/>
              </a:tabLst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Loca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l</a:t>
            </a:r>
            <a:r>
              <a:rPr sz="26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supplie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650" spc="4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development</a:t>
            </a:r>
            <a:r>
              <a:rPr sz="2650" spc="-15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26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(why?)</a:t>
            </a:r>
            <a:endParaRPr sz="26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874" y="306120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30" h="311150">
                <a:moveTo>
                  <a:pt x="0" y="310934"/>
                </a:moveTo>
                <a:lnTo>
                  <a:pt x="557288" y="310934"/>
                </a:lnTo>
                <a:lnTo>
                  <a:pt x="620522" y="155460"/>
                </a:lnTo>
                <a:lnTo>
                  <a:pt x="557288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416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205" y="155460"/>
                </a:move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27" y="310934"/>
                </a:lnTo>
                <a:lnTo>
                  <a:pt x="555205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641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27" y="310934"/>
                </a:lnTo>
                <a:lnTo>
                  <a:pt x="555205" y="155460"/>
                </a:lnTo>
                <a:lnTo>
                  <a:pt x="498627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9863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555193" y="155460"/>
                </a:move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56578" y="310934"/>
                </a:lnTo>
                <a:lnTo>
                  <a:pt x="498614" y="310934"/>
                </a:lnTo>
                <a:lnTo>
                  <a:pt x="555193" y="155460"/>
                </a:lnTo>
                <a:close/>
              </a:path>
              <a:path w="555625" h="311150">
                <a:moveTo>
                  <a:pt x="56578" y="310934"/>
                </a:moveTo>
                <a:lnTo>
                  <a:pt x="56578" y="155460"/>
                </a:lnTo>
                <a:lnTo>
                  <a:pt x="0" y="310934"/>
                </a:lnTo>
                <a:lnTo>
                  <a:pt x="56578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089" y="306120"/>
            <a:ext cx="555625" cy="311150"/>
          </a:xfrm>
          <a:custGeom>
            <a:avLst/>
            <a:gdLst/>
            <a:ahLst/>
            <a:cxnLst/>
            <a:rect l="l" t="t" r="r" b="b"/>
            <a:pathLst>
              <a:path w="555625" h="311150">
                <a:moveTo>
                  <a:pt x="0" y="310934"/>
                </a:moveTo>
                <a:lnTo>
                  <a:pt x="498614" y="310934"/>
                </a:lnTo>
                <a:lnTo>
                  <a:pt x="555193" y="155460"/>
                </a:lnTo>
                <a:lnTo>
                  <a:pt x="498614" y="0"/>
                </a:lnTo>
                <a:lnTo>
                  <a:pt x="0" y="0"/>
                </a:lnTo>
                <a:lnTo>
                  <a:pt x="56578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620522" y="155460"/>
                </a:move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63233" y="310934"/>
                </a:lnTo>
                <a:lnTo>
                  <a:pt x="557276" y="310934"/>
                </a:lnTo>
                <a:lnTo>
                  <a:pt x="620522" y="155460"/>
                </a:lnTo>
                <a:close/>
              </a:path>
              <a:path w="621029" h="311150">
                <a:moveTo>
                  <a:pt x="63233" y="310934"/>
                </a:moveTo>
                <a:lnTo>
                  <a:pt x="63233" y="155460"/>
                </a:lnTo>
                <a:lnTo>
                  <a:pt x="0" y="310934"/>
                </a:lnTo>
                <a:lnTo>
                  <a:pt x="63233" y="310934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4314" y="306552"/>
            <a:ext cx="621030" cy="311150"/>
          </a:xfrm>
          <a:custGeom>
            <a:avLst/>
            <a:gdLst/>
            <a:ahLst/>
            <a:cxnLst/>
            <a:rect l="l" t="t" r="r" b="b"/>
            <a:pathLst>
              <a:path w="621029" h="311150">
                <a:moveTo>
                  <a:pt x="0" y="310934"/>
                </a:moveTo>
                <a:lnTo>
                  <a:pt x="557276" y="310934"/>
                </a:lnTo>
                <a:lnTo>
                  <a:pt x="620522" y="155460"/>
                </a:lnTo>
                <a:lnTo>
                  <a:pt x="557276" y="0"/>
                </a:lnTo>
                <a:lnTo>
                  <a:pt x="0" y="0"/>
                </a:lnTo>
                <a:lnTo>
                  <a:pt x="63233" y="155460"/>
                </a:lnTo>
                <a:lnTo>
                  <a:pt x="0" y="310934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9488" y="6469725"/>
            <a:ext cx="1249833" cy="1079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31110" y="7538627"/>
            <a:ext cx="850265" cy="0"/>
          </a:xfrm>
          <a:custGeom>
            <a:avLst/>
            <a:gdLst/>
            <a:ahLst/>
            <a:cxnLst/>
            <a:rect l="l" t="t" r="r" b="b"/>
            <a:pathLst>
              <a:path w="850265">
                <a:moveTo>
                  <a:pt x="0" y="0"/>
                </a:moveTo>
                <a:lnTo>
                  <a:pt x="849776" y="0"/>
                </a:lnTo>
              </a:path>
            </a:pathLst>
          </a:custGeom>
          <a:ln w="9186">
            <a:solidFill>
              <a:srgbClr val="A87C4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461" y="64295"/>
            <a:ext cx="3495675" cy="0"/>
          </a:xfrm>
          <a:custGeom>
            <a:avLst/>
            <a:gdLst/>
            <a:ahLst/>
            <a:cxnLst/>
            <a:rect l="l" t="t" r="r" b="b"/>
            <a:pathLst>
              <a:path w="3495675">
                <a:moveTo>
                  <a:pt x="0" y="0"/>
                </a:moveTo>
                <a:lnTo>
                  <a:pt x="3495565" y="0"/>
                </a:lnTo>
              </a:path>
            </a:pathLst>
          </a:custGeom>
          <a:ln w="459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9461" y="454659"/>
            <a:ext cx="1805305" cy="0"/>
          </a:xfrm>
          <a:custGeom>
            <a:avLst/>
            <a:gdLst/>
            <a:ahLst/>
            <a:cxnLst/>
            <a:rect l="l" t="t" r="r" b="b"/>
            <a:pathLst>
              <a:path w="1805305">
                <a:moveTo>
                  <a:pt x="0" y="0"/>
                </a:moveTo>
                <a:lnTo>
                  <a:pt x="1805200" y="0"/>
                </a:lnTo>
              </a:path>
            </a:pathLst>
          </a:custGeom>
          <a:ln w="4593">
            <a:solidFill>
              <a:srgbClr val="181C1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461" y="64295"/>
            <a:ext cx="0" cy="6640830"/>
          </a:xfrm>
          <a:custGeom>
            <a:avLst/>
            <a:gdLst/>
            <a:ahLst/>
            <a:cxnLst/>
            <a:rect l="l" t="t" r="r" b="b"/>
            <a:pathLst>
              <a:path h="6640830">
                <a:moveTo>
                  <a:pt x="0" y="6640789"/>
                </a:moveTo>
                <a:lnTo>
                  <a:pt x="0" y="0"/>
                </a:lnTo>
              </a:path>
            </a:pathLst>
          </a:custGeom>
          <a:ln w="459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04662" y="454659"/>
            <a:ext cx="1690370" cy="0"/>
          </a:xfrm>
          <a:custGeom>
            <a:avLst/>
            <a:gdLst/>
            <a:ahLst/>
            <a:cxnLst/>
            <a:rect l="l" t="t" r="r" b="b"/>
            <a:pathLst>
              <a:path w="1690370">
                <a:moveTo>
                  <a:pt x="0" y="0"/>
                </a:moveTo>
                <a:lnTo>
                  <a:pt x="1690364" y="0"/>
                </a:lnTo>
              </a:path>
            </a:pathLst>
          </a:custGeom>
          <a:ln w="918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5027" y="64295"/>
            <a:ext cx="932815" cy="0"/>
          </a:xfrm>
          <a:custGeom>
            <a:avLst/>
            <a:gdLst/>
            <a:ahLst/>
            <a:cxnLst/>
            <a:rect l="l" t="t" r="r" b="b"/>
            <a:pathLst>
              <a:path w="932814">
                <a:moveTo>
                  <a:pt x="0" y="0"/>
                </a:moveTo>
                <a:lnTo>
                  <a:pt x="932458" y="0"/>
                </a:lnTo>
              </a:path>
            </a:pathLst>
          </a:custGeom>
          <a:ln w="4593">
            <a:solidFill>
              <a:srgbClr val="484F5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5027" y="454659"/>
            <a:ext cx="932815" cy="0"/>
          </a:xfrm>
          <a:custGeom>
            <a:avLst/>
            <a:gdLst/>
            <a:ahLst/>
            <a:cxnLst/>
            <a:rect l="l" t="t" r="r" b="b"/>
            <a:pathLst>
              <a:path w="932814">
                <a:moveTo>
                  <a:pt x="0" y="0"/>
                </a:moveTo>
                <a:lnTo>
                  <a:pt x="932458" y="0"/>
                </a:lnTo>
              </a:path>
            </a:pathLst>
          </a:custGeom>
          <a:ln w="9186">
            <a:solidFill>
              <a:srgbClr val="2828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2891" y="64295"/>
            <a:ext cx="0" cy="6640830"/>
          </a:xfrm>
          <a:custGeom>
            <a:avLst/>
            <a:gdLst/>
            <a:ahLst/>
            <a:cxnLst/>
            <a:rect l="l" t="t" r="r" b="b"/>
            <a:pathLst>
              <a:path h="6640830">
                <a:moveTo>
                  <a:pt x="0" y="6640789"/>
                </a:moveTo>
                <a:lnTo>
                  <a:pt x="0" y="0"/>
                </a:lnTo>
              </a:path>
            </a:pathLst>
          </a:custGeom>
          <a:ln w="459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461" y="831246"/>
            <a:ext cx="905510" cy="0"/>
          </a:xfrm>
          <a:custGeom>
            <a:avLst/>
            <a:gdLst/>
            <a:ahLst/>
            <a:cxnLst/>
            <a:rect l="l" t="t" r="r" b="b"/>
            <a:pathLst>
              <a:path w="905510">
                <a:moveTo>
                  <a:pt x="0" y="0"/>
                </a:moveTo>
                <a:lnTo>
                  <a:pt x="904896" y="0"/>
                </a:lnTo>
              </a:path>
            </a:pathLst>
          </a:custGeom>
          <a:ln w="4593">
            <a:solidFill>
              <a:srgbClr val="181C1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04358" y="831246"/>
            <a:ext cx="207010" cy="0"/>
          </a:xfrm>
          <a:custGeom>
            <a:avLst/>
            <a:gdLst/>
            <a:ahLst/>
            <a:cxnLst/>
            <a:rect l="l" t="t" r="r" b="b"/>
            <a:pathLst>
              <a:path w="207009">
                <a:moveTo>
                  <a:pt x="0" y="0"/>
                </a:moveTo>
                <a:lnTo>
                  <a:pt x="206702" y="0"/>
                </a:lnTo>
              </a:path>
            </a:pathLst>
          </a:custGeom>
          <a:ln w="459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6467" y="454659"/>
            <a:ext cx="0" cy="381635"/>
          </a:xfrm>
          <a:custGeom>
            <a:avLst/>
            <a:gdLst/>
            <a:ahLst/>
            <a:cxnLst/>
            <a:rect l="l" t="t" r="r" b="b"/>
            <a:pathLst>
              <a:path h="381634">
                <a:moveTo>
                  <a:pt x="0" y="381179"/>
                </a:moveTo>
                <a:lnTo>
                  <a:pt x="0" y="0"/>
                </a:lnTo>
              </a:path>
            </a:pathLst>
          </a:custGeom>
          <a:ln w="9186">
            <a:solidFill>
              <a:srgbClr val="1313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1874" y="831246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4">
                <a:moveTo>
                  <a:pt x="0" y="0"/>
                </a:moveTo>
                <a:lnTo>
                  <a:pt x="702787" y="0"/>
                </a:lnTo>
              </a:path>
            </a:pathLst>
          </a:custGeom>
          <a:ln w="4593">
            <a:solidFill>
              <a:srgbClr val="1C1C1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4662" y="831246"/>
            <a:ext cx="1690370" cy="0"/>
          </a:xfrm>
          <a:custGeom>
            <a:avLst/>
            <a:gdLst/>
            <a:ahLst/>
            <a:cxnLst/>
            <a:rect l="l" t="t" r="r" b="b"/>
            <a:pathLst>
              <a:path w="1690370">
                <a:moveTo>
                  <a:pt x="0" y="0"/>
                </a:moveTo>
                <a:lnTo>
                  <a:pt x="1690364" y="0"/>
                </a:lnTo>
              </a:path>
            </a:pathLst>
          </a:custGeom>
          <a:ln w="918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95027" y="831246"/>
            <a:ext cx="932815" cy="0"/>
          </a:xfrm>
          <a:custGeom>
            <a:avLst/>
            <a:gdLst/>
            <a:ahLst/>
            <a:cxnLst/>
            <a:rect l="l" t="t" r="r" b="b"/>
            <a:pathLst>
              <a:path w="932814">
                <a:moveTo>
                  <a:pt x="0" y="0"/>
                </a:moveTo>
                <a:lnTo>
                  <a:pt x="932458" y="0"/>
                </a:lnTo>
              </a:path>
            </a:pathLst>
          </a:custGeom>
          <a:ln w="9186">
            <a:solidFill>
              <a:srgbClr val="28282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9989" y="1239981"/>
            <a:ext cx="4336415" cy="0"/>
          </a:xfrm>
          <a:custGeom>
            <a:avLst/>
            <a:gdLst/>
            <a:ahLst/>
            <a:cxnLst/>
            <a:rect l="l" t="t" r="r" b="b"/>
            <a:pathLst>
              <a:path w="4336415">
                <a:moveTo>
                  <a:pt x="0" y="0"/>
                </a:moveTo>
                <a:lnTo>
                  <a:pt x="4336155" y="0"/>
                </a:lnTo>
              </a:path>
            </a:pathLst>
          </a:custGeom>
          <a:ln w="9186">
            <a:solidFill>
              <a:srgbClr val="2F2F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0506" y="826654"/>
            <a:ext cx="0" cy="772160"/>
          </a:xfrm>
          <a:custGeom>
            <a:avLst/>
            <a:gdLst/>
            <a:ahLst/>
            <a:cxnLst/>
            <a:rect l="l" t="t" r="r" b="b"/>
            <a:pathLst>
              <a:path h="772160">
                <a:moveTo>
                  <a:pt x="0" y="771544"/>
                </a:moveTo>
                <a:lnTo>
                  <a:pt x="0" y="0"/>
                </a:lnTo>
              </a:path>
            </a:pathLst>
          </a:custGeom>
          <a:ln w="9186">
            <a:solidFill>
              <a:srgbClr val="2B2B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5912" y="1598198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4">
                <a:moveTo>
                  <a:pt x="0" y="0"/>
                </a:moveTo>
                <a:lnTo>
                  <a:pt x="1313708" y="0"/>
                </a:lnTo>
              </a:path>
            </a:pathLst>
          </a:custGeom>
          <a:ln w="9186">
            <a:solidFill>
              <a:srgbClr val="1C1C1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1104" y="1226203"/>
            <a:ext cx="0" cy="1538605"/>
          </a:xfrm>
          <a:custGeom>
            <a:avLst/>
            <a:gdLst/>
            <a:ahLst/>
            <a:cxnLst/>
            <a:rect l="l" t="t" r="r" b="b"/>
            <a:pathLst>
              <a:path h="1538605">
                <a:moveTo>
                  <a:pt x="0" y="1538494"/>
                </a:moveTo>
                <a:lnTo>
                  <a:pt x="0" y="0"/>
                </a:lnTo>
              </a:path>
            </a:pathLst>
          </a:custGeom>
          <a:ln w="9186">
            <a:solidFill>
              <a:srgbClr val="38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0434" y="1598198"/>
            <a:ext cx="937260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7050" y="0"/>
                </a:lnTo>
              </a:path>
            </a:pathLst>
          </a:custGeom>
          <a:ln w="9186">
            <a:solidFill>
              <a:srgbClr val="2F2F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0506" y="1598198"/>
            <a:ext cx="0" cy="1153160"/>
          </a:xfrm>
          <a:custGeom>
            <a:avLst/>
            <a:gdLst/>
            <a:ahLst/>
            <a:cxnLst/>
            <a:rect l="l" t="t" r="r" b="b"/>
            <a:pathLst>
              <a:path h="1153160">
                <a:moveTo>
                  <a:pt x="0" y="1152723"/>
                </a:moveTo>
                <a:lnTo>
                  <a:pt x="0" y="0"/>
                </a:lnTo>
              </a:path>
            </a:pathLst>
          </a:custGeom>
          <a:ln w="918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8880" y="1995451"/>
            <a:ext cx="2177415" cy="0"/>
          </a:xfrm>
          <a:custGeom>
            <a:avLst/>
            <a:gdLst/>
            <a:ahLst/>
            <a:cxnLst/>
            <a:rect l="l" t="t" r="r" b="b"/>
            <a:pathLst>
              <a:path w="2177415">
                <a:moveTo>
                  <a:pt x="0" y="0"/>
                </a:moveTo>
                <a:lnTo>
                  <a:pt x="2177263" y="0"/>
                </a:lnTo>
              </a:path>
            </a:pathLst>
          </a:custGeom>
          <a:ln w="4593">
            <a:solidFill>
              <a:srgbClr val="2F2F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08880" y="2374334"/>
            <a:ext cx="2177415" cy="0"/>
          </a:xfrm>
          <a:custGeom>
            <a:avLst/>
            <a:gdLst/>
            <a:ahLst/>
            <a:cxnLst/>
            <a:rect l="l" t="t" r="r" b="b"/>
            <a:pathLst>
              <a:path w="2177415">
                <a:moveTo>
                  <a:pt x="0" y="0"/>
                </a:moveTo>
                <a:lnTo>
                  <a:pt x="2177263" y="0"/>
                </a:lnTo>
              </a:path>
            </a:pathLst>
          </a:custGeom>
          <a:ln w="9186">
            <a:solidFill>
              <a:srgbClr val="1C1C1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9989" y="2760106"/>
            <a:ext cx="4336415" cy="0"/>
          </a:xfrm>
          <a:custGeom>
            <a:avLst/>
            <a:gdLst/>
            <a:ahLst/>
            <a:cxnLst/>
            <a:rect l="l" t="t" r="r" b="b"/>
            <a:pathLst>
              <a:path w="4336415">
                <a:moveTo>
                  <a:pt x="0" y="0"/>
                </a:moveTo>
                <a:lnTo>
                  <a:pt x="4336155" y="0"/>
                </a:lnTo>
              </a:path>
            </a:pathLst>
          </a:custGeom>
          <a:ln w="9186">
            <a:solidFill>
              <a:srgbClr val="1313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9989" y="3136693"/>
            <a:ext cx="4336415" cy="0"/>
          </a:xfrm>
          <a:custGeom>
            <a:avLst/>
            <a:gdLst/>
            <a:ahLst/>
            <a:cxnLst/>
            <a:rect l="l" t="t" r="r" b="b"/>
            <a:pathLst>
              <a:path w="4336415">
                <a:moveTo>
                  <a:pt x="0" y="0"/>
                </a:moveTo>
                <a:lnTo>
                  <a:pt x="4336155" y="0"/>
                </a:lnTo>
              </a:path>
            </a:pathLst>
          </a:custGeom>
          <a:ln w="9186">
            <a:solidFill>
              <a:srgbClr val="0C0C0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90506" y="2741736"/>
            <a:ext cx="0" cy="386080"/>
          </a:xfrm>
          <a:custGeom>
            <a:avLst/>
            <a:gdLst/>
            <a:ahLst/>
            <a:cxnLst/>
            <a:rect l="l" t="t" r="r" b="b"/>
            <a:pathLst>
              <a:path h="386080">
                <a:moveTo>
                  <a:pt x="0" y="385771"/>
                </a:moveTo>
                <a:lnTo>
                  <a:pt x="0" y="0"/>
                </a:lnTo>
              </a:path>
            </a:pathLst>
          </a:custGeom>
          <a:ln w="9186">
            <a:solidFill>
              <a:srgbClr val="13131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20435" y="313210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642954"/>
                </a:moveTo>
                <a:lnTo>
                  <a:pt x="0" y="0"/>
                </a:lnTo>
              </a:path>
            </a:pathLst>
          </a:custGeom>
          <a:ln w="9186">
            <a:solidFill>
              <a:srgbClr val="0C0C0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18441" y="313210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638361"/>
                </a:moveTo>
                <a:lnTo>
                  <a:pt x="0" y="0"/>
                </a:lnTo>
              </a:path>
            </a:pathLst>
          </a:custGeom>
          <a:ln w="9186">
            <a:solidFill>
              <a:srgbClr val="18181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49844" y="3132100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642954"/>
                </a:moveTo>
                <a:lnTo>
                  <a:pt x="0" y="0"/>
                </a:lnTo>
              </a:path>
            </a:pathLst>
          </a:custGeom>
          <a:ln w="9186">
            <a:solidFill>
              <a:srgbClr val="2F2F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11104" y="313210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638361"/>
                </a:moveTo>
                <a:lnTo>
                  <a:pt x="0" y="0"/>
                </a:lnTo>
              </a:path>
            </a:pathLst>
          </a:custGeom>
          <a:ln w="9186">
            <a:solidFill>
              <a:srgbClr val="38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00068" y="3527057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437" y="0"/>
                </a:lnTo>
              </a:path>
            </a:pathLst>
          </a:custGeom>
          <a:ln w="4593">
            <a:solidFill>
              <a:srgbClr val="18181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0506" y="3527057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4">
                <a:moveTo>
                  <a:pt x="0" y="0"/>
                </a:moveTo>
                <a:lnTo>
                  <a:pt x="454745" y="0"/>
                </a:lnTo>
              </a:path>
            </a:pathLst>
          </a:custGeom>
          <a:ln w="4593">
            <a:solidFill>
              <a:srgbClr val="64646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37119" y="3527057"/>
            <a:ext cx="762635" cy="0"/>
          </a:xfrm>
          <a:custGeom>
            <a:avLst/>
            <a:gdLst/>
            <a:ahLst/>
            <a:cxnLst/>
            <a:rect l="l" t="t" r="r" b="b"/>
            <a:pathLst>
              <a:path w="762635">
                <a:moveTo>
                  <a:pt x="0" y="0"/>
                </a:moveTo>
                <a:lnTo>
                  <a:pt x="762501" y="0"/>
                </a:lnTo>
              </a:path>
            </a:pathLst>
          </a:custGeom>
          <a:ln w="459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95027" y="3527057"/>
            <a:ext cx="932815" cy="0"/>
          </a:xfrm>
          <a:custGeom>
            <a:avLst/>
            <a:gdLst/>
            <a:ahLst/>
            <a:cxnLst/>
            <a:rect l="l" t="t" r="r" b="b"/>
            <a:pathLst>
              <a:path w="932814">
                <a:moveTo>
                  <a:pt x="0" y="0"/>
                </a:moveTo>
                <a:lnTo>
                  <a:pt x="932458" y="0"/>
                </a:lnTo>
              </a:path>
            </a:pathLst>
          </a:custGeom>
          <a:ln w="4593">
            <a:solidFill>
              <a:srgbClr val="2F2F2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9989" y="3768164"/>
            <a:ext cx="4336415" cy="0"/>
          </a:xfrm>
          <a:custGeom>
            <a:avLst/>
            <a:gdLst/>
            <a:ahLst/>
            <a:cxnLst/>
            <a:rect l="l" t="t" r="r" b="b"/>
            <a:pathLst>
              <a:path w="4336415">
                <a:moveTo>
                  <a:pt x="0" y="0"/>
                </a:moveTo>
                <a:lnTo>
                  <a:pt x="4336155" y="0"/>
                </a:lnTo>
              </a:path>
            </a:pathLst>
          </a:custGeom>
          <a:ln w="4593">
            <a:solidFill>
              <a:srgbClr val="34383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989" y="4147049"/>
            <a:ext cx="4336415" cy="0"/>
          </a:xfrm>
          <a:custGeom>
            <a:avLst/>
            <a:gdLst/>
            <a:ahLst/>
            <a:cxnLst/>
            <a:rect l="l" t="t" r="r" b="b"/>
            <a:pathLst>
              <a:path w="4336415">
                <a:moveTo>
                  <a:pt x="0" y="0"/>
                </a:moveTo>
                <a:lnTo>
                  <a:pt x="4336155" y="0"/>
                </a:lnTo>
              </a:path>
            </a:pathLst>
          </a:custGeom>
          <a:ln w="9186">
            <a:solidFill>
              <a:srgbClr val="232323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6306" y="3765868"/>
            <a:ext cx="0" cy="2912110"/>
          </a:xfrm>
          <a:custGeom>
            <a:avLst/>
            <a:gdLst/>
            <a:ahLst/>
            <a:cxnLst/>
            <a:rect l="l" t="t" r="r" b="b"/>
            <a:pathLst>
              <a:path h="2912109">
                <a:moveTo>
                  <a:pt x="0" y="2911660"/>
                </a:moveTo>
                <a:lnTo>
                  <a:pt x="0" y="0"/>
                </a:lnTo>
              </a:path>
            </a:pathLst>
          </a:custGeom>
          <a:ln w="9186">
            <a:solidFill>
              <a:srgbClr val="2F343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9989" y="4523635"/>
            <a:ext cx="4336415" cy="0"/>
          </a:xfrm>
          <a:custGeom>
            <a:avLst/>
            <a:gdLst/>
            <a:ahLst/>
            <a:cxnLst/>
            <a:rect l="l" t="t" r="r" b="b"/>
            <a:pathLst>
              <a:path w="4336415">
                <a:moveTo>
                  <a:pt x="0" y="0"/>
                </a:moveTo>
                <a:lnTo>
                  <a:pt x="4336155" y="0"/>
                </a:lnTo>
              </a:path>
            </a:pathLst>
          </a:custGeom>
          <a:ln w="9186">
            <a:solidFill>
              <a:srgbClr val="0F0F0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9989" y="4909407"/>
            <a:ext cx="4336415" cy="0"/>
          </a:xfrm>
          <a:custGeom>
            <a:avLst/>
            <a:gdLst/>
            <a:ahLst/>
            <a:cxnLst/>
            <a:rect l="l" t="t" r="r" b="b"/>
            <a:pathLst>
              <a:path w="4336415">
                <a:moveTo>
                  <a:pt x="0" y="0"/>
                </a:moveTo>
                <a:lnTo>
                  <a:pt x="4336155" y="0"/>
                </a:lnTo>
              </a:path>
            </a:pathLst>
          </a:custGeom>
          <a:ln w="9186">
            <a:solidFill>
              <a:srgbClr val="0C0C0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9989" y="5285994"/>
            <a:ext cx="4336415" cy="0"/>
          </a:xfrm>
          <a:custGeom>
            <a:avLst/>
            <a:gdLst/>
            <a:ahLst/>
            <a:cxnLst/>
            <a:rect l="l" t="t" r="r" b="b"/>
            <a:pathLst>
              <a:path w="4336415">
                <a:moveTo>
                  <a:pt x="0" y="0"/>
                </a:moveTo>
                <a:lnTo>
                  <a:pt x="4336155" y="0"/>
                </a:lnTo>
              </a:path>
            </a:pathLst>
          </a:custGeom>
          <a:ln w="9186">
            <a:solidFill>
              <a:srgbClr val="18181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9989" y="5662581"/>
            <a:ext cx="4336415" cy="0"/>
          </a:xfrm>
          <a:custGeom>
            <a:avLst/>
            <a:gdLst/>
            <a:ahLst/>
            <a:cxnLst/>
            <a:rect l="l" t="t" r="r" b="b"/>
            <a:pathLst>
              <a:path w="4336415">
                <a:moveTo>
                  <a:pt x="0" y="0"/>
                </a:moveTo>
                <a:lnTo>
                  <a:pt x="4336155" y="0"/>
                </a:lnTo>
              </a:path>
            </a:pathLst>
          </a:custGeom>
          <a:ln w="9186">
            <a:solidFill>
              <a:srgbClr val="2B2B2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9461" y="6700491"/>
            <a:ext cx="905510" cy="0"/>
          </a:xfrm>
          <a:custGeom>
            <a:avLst/>
            <a:gdLst/>
            <a:ahLst/>
            <a:cxnLst/>
            <a:rect l="l" t="t" r="r" b="b"/>
            <a:pathLst>
              <a:path w="905510">
                <a:moveTo>
                  <a:pt x="0" y="0"/>
                </a:moveTo>
                <a:lnTo>
                  <a:pt x="904896" y="0"/>
                </a:lnTo>
              </a:path>
            </a:pathLst>
          </a:custGeom>
          <a:ln w="9186">
            <a:solidFill>
              <a:srgbClr val="575457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04358" y="6700491"/>
            <a:ext cx="3523615" cy="0"/>
          </a:xfrm>
          <a:custGeom>
            <a:avLst/>
            <a:gdLst/>
            <a:ahLst/>
            <a:cxnLst/>
            <a:rect l="l" t="t" r="r" b="b"/>
            <a:pathLst>
              <a:path w="3523615">
                <a:moveTo>
                  <a:pt x="0" y="0"/>
                </a:moveTo>
                <a:lnTo>
                  <a:pt x="3523126" y="0"/>
                </a:lnTo>
              </a:path>
            </a:pathLst>
          </a:custGeom>
          <a:ln w="918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92409" y="1369764"/>
            <a:ext cx="86677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Reason</a:t>
            </a: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444B5D"/>
                </a:solidFill>
                <a:latin typeface="Times New Roman"/>
                <a:cs typeface="Times New Roman"/>
              </a:rPr>
              <a:t>F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o</a:t>
            </a:r>
            <a:r>
              <a:rPr sz="750" dirty="0">
                <a:solidFill>
                  <a:srgbClr val="282B50"/>
                </a:solidFill>
                <a:latin typeface="Times New Roman"/>
                <a:cs typeface="Times New Roman"/>
              </a:rPr>
              <a:t>r</a:t>
            </a:r>
            <a:r>
              <a:rPr sz="750" spc="65" dirty="0">
                <a:solidFill>
                  <a:srgbClr val="282B50"/>
                </a:solidFill>
                <a:latin typeface="Times New Roman"/>
                <a:cs typeface="Times New Roman"/>
              </a:rPr>
              <a:t> </a:t>
            </a:r>
            <a:r>
              <a:rPr sz="750" spc="-45" dirty="0">
                <a:solidFill>
                  <a:srgbClr val="343644"/>
                </a:solidFill>
                <a:latin typeface="Times New Roman"/>
                <a:cs typeface="Times New Roman"/>
              </a:rPr>
              <a:t>R</a:t>
            </a:r>
            <a:r>
              <a:rPr sz="750" spc="0" dirty="0">
                <a:solidFill>
                  <a:srgbClr val="343644"/>
                </a:solidFill>
                <a:latin typeface="Times New Roman"/>
                <a:cs typeface="Times New Roman"/>
              </a:rPr>
              <a:t>a</a:t>
            </a: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tin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g</a:t>
            </a:r>
            <a:r>
              <a:rPr sz="750" spc="335" dirty="0">
                <a:solidFill>
                  <a:srgbClr val="343644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51300" y="1369764"/>
            <a:ext cx="7004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Annu</a:t>
            </a:r>
            <a:r>
              <a:rPr sz="750" spc="20" dirty="0">
                <a:solidFill>
                  <a:srgbClr val="444B5D"/>
                </a:solidFill>
                <a:latin typeface="Times New Roman"/>
                <a:cs typeface="Times New Roman"/>
              </a:rPr>
              <a:t>a</a:t>
            </a:r>
            <a:r>
              <a:rPr sz="750" spc="-40" dirty="0">
                <a:solidFill>
                  <a:srgbClr val="282B50"/>
                </a:solidFill>
                <a:latin typeface="Times New Roman"/>
                <a:cs typeface="Times New Roman"/>
              </a:rPr>
              <a:t>l</a:t>
            </a:r>
            <a:r>
              <a:rPr sz="750" dirty="0">
                <a:solidFill>
                  <a:srgbClr val="282B50"/>
                </a:solidFill>
                <a:latin typeface="Times New Roman"/>
                <a:cs typeface="Times New Roman"/>
              </a:rPr>
              <a:t> </a:t>
            </a:r>
            <a:r>
              <a:rPr sz="750" spc="5" dirty="0">
                <a:solidFill>
                  <a:srgbClr val="444B5D"/>
                </a:solidFill>
                <a:latin typeface="Times New Roman"/>
                <a:cs typeface="Times New Roman"/>
              </a:rPr>
              <a:t>Revi</a:t>
            </a:r>
            <a:r>
              <a:rPr sz="750" spc="6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75" dirty="0">
                <a:solidFill>
                  <a:srgbClr val="444B5D"/>
                </a:solidFill>
                <a:latin typeface="Times New Roman"/>
                <a:cs typeface="Times New Roman"/>
              </a:rPr>
              <a:t>w: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44151" y="1369764"/>
            <a:ext cx="4064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60" dirty="0">
                <a:solidFill>
                  <a:srgbClr val="444B5D"/>
                </a:solidFill>
                <a:latin typeface="Times New Roman"/>
                <a:cs typeface="Times New Roman"/>
              </a:rPr>
              <a:t>YES </a:t>
            </a:r>
            <a:r>
              <a:rPr sz="750" spc="145" dirty="0">
                <a:solidFill>
                  <a:srgbClr val="315480"/>
                </a:solidFill>
                <a:latin typeface="Times New Roman"/>
                <a:cs typeface="Times New Roman"/>
              </a:rPr>
              <a:t>/</a:t>
            </a:r>
            <a:r>
              <a:rPr sz="750" spc="-5" dirty="0">
                <a:solidFill>
                  <a:srgbClr val="315480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444B5D"/>
                </a:solidFill>
                <a:latin typeface="Times New Roman"/>
                <a:cs typeface="Times New Roman"/>
              </a:rPr>
              <a:t>NO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560487" y="1714601"/>
            <a:ext cx="107569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solidFill>
                  <a:srgbClr val="444B5D"/>
                </a:solidFill>
                <a:latin typeface="Times New Roman"/>
                <a:cs typeface="Times New Roman"/>
              </a:rPr>
              <a:t>Prob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l</a:t>
            </a:r>
            <a:r>
              <a:rPr sz="750" spc="6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m</a:t>
            </a: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1000" i="1" spc="-10" dirty="0">
                <a:solidFill>
                  <a:srgbClr val="315480"/>
                </a:solidFill>
                <a:latin typeface="Arial"/>
                <a:cs typeface="Arial"/>
              </a:rPr>
              <a:t>f</a:t>
            </a:r>
            <a:r>
              <a:rPr sz="1000" i="1" spc="-40" dirty="0">
                <a:solidFill>
                  <a:srgbClr val="315480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Service</a:t>
            </a:r>
            <a:r>
              <a:rPr sz="750" spc="-3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5D5E67"/>
                </a:solidFill>
                <a:latin typeface="Times New Roman"/>
                <a:cs typeface="Times New Roman"/>
              </a:rPr>
              <a:t>Is</a:t>
            </a:r>
            <a:r>
              <a:rPr sz="750" spc="45" dirty="0">
                <a:solidFill>
                  <a:srgbClr val="5D5E67"/>
                </a:solidFill>
                <a:latin typeface="Times New Roman"/>
                <a:cs typeface="Times New Roman"/>
              </a:rPr>
              <a:t>s</a:t>
            </a:r>
            <a:r>
              <a:rPr sz="750" spc="50" dirty="0">
                <a:solidFill>
                  <a:srgbClr val="313F60"/>
                </a:solidFill>
                <a:latin typeface="Times New Roman"/>
                <a:cs typeface="Times New Roman"/>
              </a:rPr>
              <a:t>u</a:t>
            </a:r>
            <a:r>
              <a:rPr sz="750" spc="70" dirty="0">
                <a:solidFill>
                  <a:srgbClr val="313F60"/>
                </a:solidFill>
                <a:latin typeface="Times New Roman"/>
                <a:cs typeface="Times New Roman"/>
              </a:rPr>
              <a:t>e</a:t>
            </a:r>
            <a:r>
              <a:rPr sz="750" spc="245" dirty="0">
                <a:solidFill>
                  <a:srgbClr val="858587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44151" y="1746351"/>
            <a:ext cx="4064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10" dirty="0">
                <a:solidFill>
                  <a:srgbClr val="343644"/>
                </a:solidFill>
                <a:latin typeface="Times New Roman"/>
                <a:cs typeface="Times New Roman"/>
              </a:rPr>
              <a:t>Y</a:t>
            </a:r>
            <a:r>
              <a:rPr sz="750" spc="-13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204" dirty="0">
                <a:solidFill>
                  <a:srgbClr val="444B5D"/>
                </a:solidFill>
                <a:latin typeface="Times New Roman"/>
                <a:cs typeface="Times New Roman"/>
              </a:rPr>
              <a:t>S/</a:t>
            </a:r>
            <a:r>
              <a:rPr sz="750" spc="-7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444B5D"/>
                </a:solidFill>
                <a:latin typeface="Times New Roman"/>
                <a:cs typeface="Times New Roman"/>
              </a:rPr>
              <a:t>NO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51300" y="2118345"/>
            <a:ext cx="63182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5" dirty="0">
                <a:solidFill>
                  <a:srgbClr val="444B5D"/>
                </a:solidFill>
                <a:latin typeface="Times New Roman"/>
                <a:cs typeface="Times New Roman"/>
              </a:rPr>
              <a:t>New</a:t>
            </a:r>
            <a:r>
              <a:rPr sz="750" spc="20" dirty="0">
                <a:solidFill>
                  <a:srgbClr val="444B5D"/>
                </a:solidFill>
                <a:latin typeface="Times New Roman"/>
                <a:cs typeface="Times New Roman"/>
              </a:rPr>
              <a:t> Suppl</a:t>
            </a:r>
            <a:r>
              <a:rPr sz="750" spc="-25" dirty="0">
                <a:solidFill>
                  <a:srgbClr val="444B5D"/>
                </a:solidFill>
                <a:latin typeface="Times New Roman"/>
                <a:cs typeface="Times New Roman"/>
              </a:rPr>
              <a:t>i</a:t>
            </a:r>
            <a:r>
              <a:rPr sz="750" spc="10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r: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44151" y="2122938"/>
            <a:ext cx="4064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10" dirty="0">
                <a:solidFill>
                  <a:srgbClr val="343644"/>
                </a:solidFill>
                <a:latin typeface="Times New Roman"/>
                <a:cs typeface="Times New Roman"/>
              </a:rPr>
              <a:t>Y</a:t>
            </a:r>
            <a:r>
              <a:rPr sz="750" spc="-10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165" dirty="0">
                <a:solidFill>
                  <a:srgbClr val="444B5D"/>
                </a:solidFill>
                <a:latin typeface="Times New Roman"/>
                <a:cs typeface="Times New Roman"/>
              </a:rPr>
              <a:t>S/</a:t>
            </a:r>
            <a:r>
              <a:rPr sz="750" spc="-3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444B5D"/>
                </a:solidFill>
                <a:latin typeface="Times New Roman"/>
                <a:cs typeface="Times New Roman"/>
              </a:rPr>
              <a:t>NO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51300" y="2494932"/>
            <a:ext cx="3657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Otfler</a:t>
            </a:r>
            <a:r>
              <a:rPr sz="750" spc="105" dirty="0">
                <a:solidFill>
                  <a:srgbClr val="343644"/>
                </a:solidFill>
                <a:latin typeface="Times New Roman"/>
                <a:cs typeface="Times New Roman"/>
              </a:rPr>
              <a:t>•: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044151" y="2499524"/>
            <a:ext cx="4064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50" dirty="0">
                <a:solidFill>
                  <a:srgbClr val="444B5D"/>
                </a:solidFill>
                <a:latin typeface="Times New Roman"/>
                <a:cs typeface="Times New Roman"/>
              </a:rPr>
              <a:t>Y</a:t>
            </a:r>
            <a:r>
              <a:rPr sz="750" spc="-10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185" dirty="0">
                <a:solidFill>
                  <a:srgbClr val="444B5D"/>
                </a:solidFill>
                <a:latin typeface="Times New Roman"/>
                <a:cs typeface="Times New Roman"/>
              </a:rPr>
              <a:t>S/</a:t>
            </a:r>
            <a:r>
              <a:rPr sz="750" spc="-3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444B5D"/>
                </a:solidFill>
                <a:latin typeface="Times New Roman"/>
                <a:cs typeface="Times New Roman"/>
              </a:rPr>
              <a:t>NO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1596" y="2868005"/>
            <a:ext cx="105854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indent="-68580">
              <a:lnSpc>
                <a:spcPct val="100000"/>
              </a:lnSpc>
              <a:buClr>
                <a:srgbClr val="282B50"/>
              </a:buClr>
              <a:buFont typeface="Times New Roman"/>
              <a:buChar char="•"/>
              <a:tabLst>
                <a:tab pos="81915" algn="l"/>
              </a:tabLst>
            </a:pPr>
            <a:r>
              <a:rPr sz="750" spc="20" dirty="0">
                <a:solidFill>
                  <a:srgbClr val="444B5D"/>
                </a:solidFill>
                <a:latin typeface="Times New Roman"/>
                <a:cs typeface="Times New Roman"/>
              </a:rPr>
              <a:t>(Otfler)</a:t>
            </a:r>
            <a:r>
              <a:rPr sz="75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850" spc="-85" dirty="0">
                <a:solidFill>
                  <a:srgbClr val="444B5D"/>
                </a:solidFill>
                <a:latin typeface="Times New Roman"/>
                <a:cs typeface="Times New Roman"/>
              </a:rPr>
              <a:t>Pt</a:t>
            </a:r>
            <a:r>
              <a:rPr sz="850" spc="-14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60" dirty="0">
                <a:solidFill>
                  <a:srgbClr val="343644"/>
                </a:solidFill>
                <a:latin typeface="Times New Roman"/>
                <a:cs typeface="Times New Roman"/>
              </a:rPr>
              <a:t>a</a:t>
            </a:r>
            <a:r>
              <a:rPr sz="750" spc="95" dirty="0">
                <a:solidFill>
                  <a:srgbClr val="444B5D"/>
                </a:solidFill>
                <a:latin typeface="Times New Roman"/>
                <a:cs typeface="Times New Roman"/>
              </a:rPr>
              <a:t>se</a:t>
            </a:r>
            <a:r>
              <a:rPr sz="750" spc="-11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444B5D"/>
                </a:solidFill>
                <a:latin typeface="Times New Roman"/>
                <a:cs typeface="Times New Roman"/>
              </a:rPr>
              <a:t>Specify: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2409" y="3257292"/>
            <a:ext cx="64135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5" dirty="0">
                <a:solidFill>
                  <a:srgbClr val="444B5D"/>
                </a:solidFill>
                <a:latin typeface="Times New Roman"/>
                <a:cs typeface="Times New Roman"/>
              </a:rPr>
              <a:t>Pricing</a:t>
            </a:r>
            <a:r>
              <a:rPr sz="750" spc="-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444B5D"/>
                </a:solidFill>
                <a:latin typeface="Times New Roman"/>
                <a:cs typeface="Times New Roman"/>
              </a:rPr>
              <a:t>Po</a:t>
            </a:r>
            <a:r>
              <a:rPr sz="750" spc="10" dirty="0">
                <a:solidFill>
                  <a:srgbClr val="444B5D"/>
                </a:solidFill>
                <a:latin typeface="Times New Roman"/>
                <a:cs typeface="Times New Roman"/>
              </a:rPr>
              <a:t>l</a:t>
            </a:r>
            <a:r>
              <a:rPr sz="750" spc="-30" dirty="0">
                <a:solidFill>
                  <a:srgbClr val="343644"/>
                </a:solidFill>
                <a:latin typeface="Times New Roman"/>
                <a:cs typeface="Times New Roman"/>
              </a:rPr>
              <a:t>i</a:t>
            </a: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c</a:t>
            </a:r>
            <a:r>
              <a:rPr sz="750" spc="15" dirty="0">
                <a:solidFill>
                  <a:srgbClr val="444B5D"/>
                </a:solidFill>
                <a:latin typeface="Times New Roman"/>
                <a:cs typeface="Times New Roman"/>
              </a:rPr>
              <a:t>y</a:t>
            </a:r>
            <a:r>
              <a:rPr sz="750" spc="155" dirty="0">
                <a:solidFill>
                  <a:srgbClr val="282B50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55966" y="3249883"/>
            <a:ext cx="584200" cy="39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445" algn="just">
              <a:lnSpc>
                <a:spcPct val="110500"/>
              </a:lnSpc>
            </a:pPr>
            <a:r>
              <a:rPr sz="750" spc="-75" dirty="0">
                <a:solidFill>
                  <a:srgbClr val="282B50"/>
                </a:solidFill>
                <a:latin typeface="Times New Roman"/>
                <a:cs typeface="Times New Roman"/>
              </a:rPr>
              <a:t>F</a:t>
            </a:r>
            <a:r>
              <a:rPr sz="750" spc="-90" dirty="0">
                <a:solidFill>
                  <a:srgbClr val="282B50"/>
                </a:solidFill>
                <a:latin typeface="Times New Roman"/>
                <a:cs typeface="Times New Roman"/>
              </a:rPr>
              <a:t>i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x</a:t>
            </a:r>
            <a:r>
              <a:rPr sz="750" spc="10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d</a:t>
            </a:r>
            <a:r>
              <a:rPr sz="750" spc="-2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for</a:t>
            </a:r>
            <a:r>
              <a:rPr sz="750" spc="-2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75" dirty="0">
                <a:solidFill>
                  <a:srgbClr val="343644"/>
                </a:solidFill>
                <a:latin typeface="Times New Roman"/>
                <a:cs typeface="Times New Roman"/>
              </a:rPr>
              <a:t>t</a:t>
            </a:r>
            <a:r>
              <a:rPr sz="750" spc="55" dirty="0">
                <a:solidFill>
                  <a:srgbClr val="444B5D"/>
                </a:solidFill>
                <a:latin typeface="Times New Roman"/>
                <a:cs typeface="Times New Roman"/>
              </a:rPr>
              <a:t>h</a:t>
            </a:r>
            <a:r>
              <a:rPr sz="750" spc="12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70" dirty="0">
                <a:solidFill>
                  <a:srgbClr val="343644"/>
                </a:solidFill>
                <a:latin typeface="Times New Roman"/>
                <a:cs typeface="Times New Roman"/>
              </a:rPr>
              <a:t> </a:t>
            </a:r>
            <a:r>
              <a:rPr sz="750" spc="60" dirty="0">
                <a:solidFill>
                  <a:srgbClr val="444B5D"/>
                </a:solidFill>
                <a:latin typeface="Times New Roman"/>
                <a:cs typeface="Times New Roman"/>
              </a:rPr>
              <a:t>pe</a:t>
            </a:r>
            <a:r>
              <a:rPr sz="750" spc="70" dirty="0">
                <a:solidFill>
                  <a:srgbClr val="444B5D"/>
                </a:solidFill>
                <a:latin typeface="Times New Roman"/>
                <a:cs typeface="Times New Roman"/>
              </a:rPr>
              <a:t>r</a:t>
            </a:r>
            <a:r>
              <a:rPr sz="750" spc="0" dirty="0">
                <a:solidFill>
                  <a:srgbClr val="343644"/>
                </a:solidFill>
                <a:latin typeface="Times New Roman"/>
                <a:cs typeface="Times New Roman"/>
              </a:rPr>
              <a:t>i</a:t>
            </a: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od</a:t>
            </a:r>
            <a:r>
              <a:rPr sz="750" spc="-2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20" dirty="0">
                <a:solidFill>
                  <a:srgbClr val="444B5D"/>
                </a:solidFill>
                <a:latin typeface="Times New Roman"/>
                <a:cs typeface="Times New Roman"/>
              </a:rPr>
              <a:t>o</a:t>
            </a:r>
            <a:r>
              <a:rPr sz="750" spc="15" dirty="0">
                <a:solidFill>
                  <a:srgbClr val="444B5D"/>
                </a:solidFill>
                <a:latin typeface="Times New Roman"/>
                <a:cs typeface="Times New Roman"/>
              </a:rPr>
              <a:t>f </a:t>
            </a:r>
            <a:r>
              <a:rPr sz="750" spc="85" dirty="0">
                <a:solidFill>
                  <a:srgbClr val="444B5D"/>
                </a:solidFill>
                <a:latin typeface="Times New Roman"/>
                <a:cs typeface="Times New Roman"/>
              </a:rPr>
              <a:t>the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contract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61916" y="3257292"/>
            <a:ext cx="5467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0" dirty="0">
                <a:solidFill>
                  <a:srgbClr val="1A1C1D"/>
                </a:solidFill>
                <a:latin typeface="Arial"/>
                <a:cs typeface="Arial"/>
              </a:rPr>
              <a:t>F</a:t>
            </a:r>
            <a:r>
              <a:rPr sz="700" spc="45" dirty="0">
                <a:solidFill>
                  <a:srgbClr val="444B5D"/>
                </a:solidFill>
                <a:latin typeface="Arial"/>
                <a:cs typeface="Arial"/>
              </a:rPr>
              <a:t>ixed</a:t>
            </a:r>
            <a:r>
              <a:rPr sz="700" spc="-105" dirty="0">
                <a:solidFill>
                  <a:srgbClr val="444B5D"/>
                </a:solidFill>
                <a:latin typeface="Arial"/>
                <a:cs typeface="Arial"/>
              </a:rPr>
              <a:t> </a:t>
            </a:r>
            <a:r>
              <a:rPr sz="750" spc="70" dirty="0">
                <a:solidFill>
                  <a:srgbClr val="343644"/>
                </a:solidFill>
                <a:latin typeface="Times New Roman"/>
                <a:cs typeface="Times New Roman"/>
              </a:rPr>
              <a:t>p</a:t>
            </a:r>
            <a:r>
              <a:rPr sz="750" spc="5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35" dirty="0">
                <a:solidFill>
                  <a:srgbClr val="444B5D"/>
                </a:solidFill>
                <a:latin typeface="Times New Roman"/>
                <a:cs typeface="Times New Roman"/>
              </a:rPr>
              <a:t>riod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061166" y="3261884"/>
            <a:ext cx="6438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solidFill>
                  <a:srgbClr val="444B5D"/>
                </a:solidFill>
                <a:latin typeface="Times New Roman"/>
                <a:cs typeface="Times New Roman"/>
              </a:rPr>
              <a:t>Annual</a:t>
            </a:r>
            <a:r>
              <a:rPr sz="750" spc="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5D5E67"/>
                </a:solidFill>
                <a:latin typeface="Times New Roman"/>
                <a:cs typeface="Times New Roman"/>
              </a:rPr>
              <a:t>rev</a:t>
            </a:r>
            <a:r>
              <a:rPr sz="750" spc="0" dirty="0">
                <a:solidFill>
                  <a:srgbClr val="343644"/>
                </a:solidFill>
                <a:latin typeface="Times New Roman"/>
                <a:cs typeface="Times New Roman"/>
              </a:rPr>
              <a:t>i</a:t>
            </a:r>
            <a:r>
              <a:rPr sz="750" spc="60" dirty="0">
                <a:solidFill>
                  <a:srgbClr val="444B5D"/>
                </a:solidFill>
                <a:latin typeface="Times New Roman"/>
                <a:cs typeface="Times New Roman"/>
              </a:rPr>
              <a:t>ew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053337" y="3261884"/>
            <a:ext cx="38290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Variable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32927" y="3576613"/>
            <a:ext cx="121920" cy="9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65" dirty="0">
                <a:solidFill>
                  <a:srgbClr val="444B5D"/>
                </a:solidFill>
                <a:latin typeface="Arial"/>
                <a:cs typeface="Arial"/>
              </a:rPr>
              <a:t>-"-</a:t>
            </a:r>
            <a:endParaRPr sz="5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2409" y="3891060"/>
            <a:ext cx="120904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5" dirty="0">
                <a:solidFill>
                  <a:srgbClr val="444B5D"/>
                </a:solidFill>
                <a:latin typeface="Times New Roman"/>
                <a:cs typeface="Times New Roman"/>
              </a:rPr>
              <a:t>Pricing</a:t>
            </a:r>
            <a:r>
              <a:rPr sz="750" spc="-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P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o</a:t>
            </a:r>
            <a:r>
              <a:rPr sz="750" spc="5" dirty="0">
                <a:solidFill>
                  <a:srgbClr val="5E3B42"/>
                </a:solidFill>
                <a:latin typeface="Times New Roman"/>
                <a:cs typeface="Times New Roman"/>
              </a:rPr>
              <a:t>l</a:t>
            </a:r>
            <a:r>
              <a:rPr sz="750" dirty="0">
                <a:solidFill>
                  <a:srgbClr val="313F60"/>
                </a:solidFill>
                <a:latin typeface="Times New Roman"/>
                <a:cs typeface="Times New Roman"/>
              </a:rPr>
              <a:t>icy</a:t>
            </a:r>
            <a:r>
              <a:rPr sz="750" spc="-20" dirty="0">
                <a:solidFill>
                  <a:srgbClr val="313F60"/>
                </a:solidFill>
                <a:latin typeface="Times New Roman"/>
                <a:cs typeface="Times New Roman"/>
              </a:rPr>
              <a:t> </a:t>
            </a:r>
            <a:r>
              <a:rPr sz="750" spc="-70" dirty="0">
                <a:solidFill>
                  <a:srgbClr val="343644"/>
                </a:solidFill>
                <a:latin typeface="Times New Roman"/>
                <a:cs typeface="Times New Roman"/>
              </a:rPr>
              <a:t>R</a:t>
            </a:r>
            <a:r>
              <a:rPr sz="750" spc="-10" dirty="0">
                <a:solidFill>
                  <a:srgbClr val="444B5D"/>
                </a:solidFill>
                <a:latin typeface="Times New Roman"/>
                <a:cs typeface="Times New Roman"/>
              </a:rPr>
              <a:t>e</a:t>
            </a:r>
            <a:r>
              <a:rPr sz="750" spc="95" dirty="0">
                <a:solidFill>
                  <a:srgbClr val="444B5D"/>
                </a:solidFill>
                <a:latin typeface="Times New Roman"/>
                <a:cs typeface="Times New Roman"/>
              </a:rPr>
              <a:t>v</a:t>
            </a:r>
            <a:r>
              <a:rPr sz="750" spc="5" dirty="0">
                <a:solidFill>
                  <a:srgbClr val="343644"/>
                </a:solidFill>
                <a:latin typeface="Times New Roman"/>
                <a:cs typeface="Times New Roman"/>
              </a:rPr>
              <a:t>i</a:t>
            </a:r>
            <a:r>
              <a:rPr sz="750" spc="80" dirty="0">
                <a:solidFill>
                  <a:srgbClr val="444B5D"/>
                </a:solidFill>
                <a:latin typeface="Times New Roman"/>
                <a:cs typeface="Times New Roman"/>
              </a:rPr>
              <a:t>ew</a:t>
            </a:r>
            <a:r>
              <a:rPr sz="750" spc="-3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444B5D"/>
                </a:solidFill>
                <a:latin typeface="Times New Roman"/>
                <a:cs typeface="Times New Roman"/>
              </a:rPr>
              <a:t>Da</a:t>
            </a:r>
            <a:r>
              <a:rPr sz="750" spc="-5" dirty="0">
                <a:solidFill>
                  <a:srgbClr val="444B5D"/>
                </a:solidFill>
                <a:latin typeface="Times New Roman"/>
                <a:cs typeface="Times New Roman"/>
              </a:rPr>
              <a:t>t</a:t>
            </a:r>
            <a:r>
              <a:rPr sz="750" spc="6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245" dirty="0">
                <a:solidFill>
                  <a:srgbClr val="444B5D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525610" y="3755100"/>
            <a:ext cx="79375" cy="184785"/>
          </a:xfrm>
          <a:custGeom>
            <a:avLst/>
            <a:gdLst/>
            <a:ahLst/>
            <a:cxnLst/>
            <a:rect l="l" t="t" r="r" b="b"/>
            <a:pathLst>
              <a:path w="79375" h="184785">
                <a:moveTo>
                  <a:pt x="0" y="0"/>
                </a:moveTo>
                <a:lnTo>
                  <a:pt x="79084" y="0"/>
                </a:lnTo>
                <a:lnTo>
                  <a:pt x="79084" y="184720"/>
                </a:lnTo>
                <a:lnTo>
                  <a:pt x="0" y="184720"/>
                </a:lnTo>
                <a:lnTo>
                  <a:pt x="0" y="0"/>
                </a:lnTo>
                <a:close/>
              </a:path>
            </a:pathLst>
          </a:custGeom>
          <a:solidFill>
            <a:srgbClr val="EFEFD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505367" y="3754759"/>
            <a:ext cx="104139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245" dirty="0">
                <a:solidFill>
                  <a:srgbClr val="E4E4E4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92409" y="4272240"/>
            <a:ext cx="8991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5" dirty="0">
                <a:solidFill>
                  <a:srgbClr val="444B5D"/>
                </a:solidFill>
                <a:latin typeface="Times New Roman"/>
                <a:cs typeface="Times New Roman"/>
              </a:rPr>
              <a:t>D</a:t>
            </a:r>
            <a:r>
              <a:rPr sz="750" spc="-15" dirty="0">
                <a:solidFill>
                  <a:srgbClr val="444B5D"/>
                </a:solidFill>
                <a:latin typeface="Times New Roman"/>
                <a:cs typeface="Times New Roman"/>
              </a:rPr>
              <a:t>a</a:t>
            </a:r>
            <a:r>
              <a:rPr sz="750" spc="75" dirty="0">
                <a:solidFill>
                  <a:srgbClr val="282B50"/>
                </a:solidFill>
                <a:latin typeface="Times New Roman"/>
                <a:cs typeface="Times New Roman"/>
              </a:rPr>
              <a:t>t</a:t>
            </a:r>
            <a:r>
              <a:rPr sz="750" spc="125" dirty="0">
                <a:solidFill>
                  <a:srgbClr val="444B5D"/>
                </a:solidFill>
                <a:latin typeface="Times New Roman"/>
                <a:cs typeface="Times New Roman"/>
              </a:rPr>
              <a:t>e</a:t>
            </a:r>
            <a:r>
              <a:rPr sz="750" spc="-10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5D5E67"/>
                </a:solidFill>
                <a:latin typeface="Times New Roman"/>
                <a:cs typeface="Times New Roman"/>
              </a:rPr>
              <a:t>of</a:t>
            </a:r>
            <a:r>
              <a:rPr sz="750" spc="55" dirty="0">
                <a:solidFill>
                  <a:srgbClr val="5D5E67"/>
                </a:solidFill>
                <a:latin typeface="Times New Roman"/>
                <a:cs typeface="Times New Roman"/>
              </a:rPr>
              <a:t> </a:t>
            </a:r>
            <a:r>
              <a:rPr sz="750" dirty="0">
                <a:solidFill>
                  <a:srgbClr val="444B5D"/>
                </a:solidFill>
                <a:latin typeface="Times New Roman"/>
                <a:cs typeface="Times New Roman"/>
              </a:rPr>
              <a:t>Last</a:t>
            </a:r>
            <a:r>
              <a:rPr sz="750" spc="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Review: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2409" y="4511333"/>
            <a:ext cx="1080770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350" spc="215" dirty="0">
                <a:solidFill>
                  <a:srgbClr val="343644"/>
                </a:solidFill>
                <a:latin typeface="Arial"/>
                <a:cs typeface="Arial"/>
              </a:rPr>
              <a:t>--0</a:t>
            </a:r>
            <a:endParaRPr sz="350">
              <a:latin typeface="Arial"/>
              <a:cs typeface="Arial"/>
            </a:endParaRPr>
          </a:p>
          <a:p>
            <a:pPr>
              <a:lnSpc>
                <a:spcPts val="300"/>
              </a:lnSpc>
            </a:pPr>
            <a:endParaRPr sz="300"/>
          </a:p>
          <a:p>
            <a:pPr>
              <a:lnSpc>
                <a:spcPts val="300"/>
              </a:lnSpc>
              <a:spcBef>
                <a:spcPts val="62"/>
              </a:spcBef>
            </a:pPr>
            <a:endParaRPr sz="300"/>
          </a:p>
          <a:p>
            <a:pPr marL="12700">
              <a:lnSpc>
                <a:spcPct val="100000"/>
              </a:lnSpc>
            </a:pPr>
            <a:r>
              <a:rPr sz="700" spc="45" dirty="0">
                <a:solidFill>
                  <a:srgbClr val="444B5D"/>
                </a:solidFill>
                <a:latin typeface="Arial"/>
                <a:cs typeface="Arial"/>
              </a:rPr>
              <a:t>Next</a:t>
            </a:r>
            <a:r>
              <a:rPr sz="700" spc="-15" dirty="0">
                <a:solidFill>
                  <a:srgbClr val="444B5D"/>
                </a:solidFill>
                <a:latin typeface="Arial"/>
                <a:cs typeface="Arial"/>
              </a:rPr>
              <a:t> </a:t>
            </a:r>
            <a:r>
              <a:rPr sz="750" spc="10" dirty="0">
                <a:solidFill>
                  <a:srgbClr val="343644"/>
                </a:solidFill>
                <a:latin typeface="Times New Roman"/>
                <a:cs typeface="Times New Roman"/>
              </a:rPr>
              <a:t>R</a:t>
            </a:r>
            <a:r>
              <a:rPr sz="750" spc="-8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40" dirty="0">
                <a:solidFill>
                  <a:srgbClr val="343644"/>
                </a:solidFill>
                <a:latin typeface="Times New Roman"/>
                <a:cs typeface="Times New Roman"/>
              </a:rPr>
              <a:t>view </a:t>
            </a:r>
            <a:r>
              <a:rPr sz="750" spc="-10" dirty="0">
                <a:solidFill>
                  <a:srgbClr val="444B5D"/>
                </a:solidFill>
                <a:latin typeface="Times New Roman"/>
                <a:cs typeface="Times New Roman"/>
              </a:rPr>
              <a:t>D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a</a:t>
            </a:r>
            <a:r>
              <a:rPr sz="750" spc="80" dirty="0">
                <a:solidFill>
                  <a:srgbClr val="343644"/>
                </a:solidFill>
                <a:latin typeface="Times New Roman"/>
                <a:cs typeface="Times New Roman"/>
              </a:rPr>
              <a:t>t</a:t>
            </a:r>
            <a:r>
              <a:rPr sz="750" spc="9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245" dirty="0">
                <a:solidFill>
                  <a:srgbClr val="5D5E67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92409" y="5034598"/>
            <a:ext cx="223774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solidFill>
                  <a:srgbClr val="444B5D"/>
                </a:solidFill>
                <a:latin typeface="Times New Roman"/>
                <a:cs typeface="Times New Roman"/>
              </a:rPr>
              <a:t>Ann</a:t>
            </a:r>
            <a:r>
              <a:rPr sz="750" spc="70" dirty="0">
                <a:solidFill>
                  <a:srgbClr val="444B5D"/>
                </a:solidFill>
                <a:latin typeface="Times New Roman"/>
                <a:cs typeface="Times New Roman"/>
              </a:rPr>
              <a:t>u</a:t>
            </a:r>
            <a:r>
              <a:rPr sz="750" spc="15" dirty="0">
                <a:solidFill>
                  <a:srgbClr val="343644"/>
                </a:solidFill>
                <a:latin typeface="Times New Roman"/>
                <a:cs typeface="Times New Roman"/>
              </a:rPr>
              <a:t>al</a:t>
            </a:r>
            <a:r>
              <a:rPr sz="750" spc="-45" dirty="0">
                <a:solidFill>
                  <a:srgbClr val="343644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Spend</a:t>
            </a:r>
            <a:r>
              <a:rPr sz="750" spc="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(New</a:t>
            </a:r>
            <a:r>
              <a:rPr sz="750" spc="-2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Supp</a:t>
            </a:r>
            <a:r>
              <a:rPr sz="750" spc="-10" dirty="0">
                <a:solidFill>
                  <a:srgbClr val="444B5D"/>
                </a:solidFill>
                <a:latin typeface="Times New Roman"/>
                <a:cs typeface="Times New Roman"/>
              </a:rPr>
              <a:t>l</a:t>
            </a:r>
            <a:r>
              <a:rPr sz="750" spc="-75" dirty="0">
                <a:solidFill>
                  <a:srgbClr val="343644"/>
                </a:solidFill>
                <a:latin typeface="Times New Roman"/>
                <a:cs typeface="Times New Roman"/>
              </a:rPr>
              <a:t>i</a:t>
            </a:r>
            <a:r>
              <a:rPr sz="750" spc="-145" dirty="0">
                <a:solidFill>
                  <a:srgbClr val="343644"/>
                </a:solidFill>
                <a:latin typeface="Times New Roman"/>
                <a:cs typeface="Times New Roman"/>
              </a:rPr>
              <a:t>.</a:t>
            </a:r>
            <a:r>
              <a:rPr sz="750" spc="60" dirty="0">
                <a:solidFill>
                  <a:srgbClr val="444B5D"/>
                </a:solidFill>
                <a:latin typeface="Times New Roman"/>
                <a:cs typeface="Times New Roman"/>
              </a:rPr>
              <a:t>er</a:t>
            </a:r>
            <a:r>
              <a:rPr sz="750" spc="-2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Show</a:t>
            </a:r>
            <a:r>
              <a:rPr sz="750" spc="-114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5" dirty="0">
                <a:solidFill>
                  <a:srgbClr val="444B5D"/>
                </a:solidFill>
                <a:latin typeface="Times New Roman"/>
                <a:cs typeface="Times New Roman"/>
              </a:rPr>
              <a:t>A</a:t>
            </a:r>
            <a:r>
              <a:rPr sz="750" spc="114" dirty="0">
                <a:solidFill>
                  <a:srgbClr val="444B5D"/>
                </a:solidFill>
                <a:latin typeface="Times New Roman"/>
                <a:cs typeface="Times New Roman"/>
              </a:rPr>
              <a:t>s</a:t>
            </a:r>
            <a:r>
              <a:rPr sz="750" spc="-9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30" dirty="0">
                <a:solidFill>
                  <a:srgbClr val="444B5D"/>
                </a:solidFill>
                <a:latin typeface="Times New Roman"/>
                <a:cs typeface="Times New Roman"/>
              </a:rPr>
              <a:t>An</a:t>
            </a:r>
            <a:r>
              <a:rPr sz="750" spc="3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Estimat</a:t>
            </a:r>
            <a:r>
              <a:rPr sz="750" spc="13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-35" dirty="0">
                <a:solidFill>
                  <a:srgbClr val="5D5E67"/>
                </a:solidFill>
                <a:latin typeface="Times New Roman"/>
                <a:cs typeface="Times New Roman"/>
              </a:rPr>
              <a:t>)</a:t>
            </a:r>
            <a:r>
              <a:rPr sz="750" spc="-120" dirty="0">
                <a:solidFill>
                  <a:srgbClr val="5D5E67"/>
                </a:solidFill>
                <a:latin typeface="Times New Roman"/>
                <a:cs typeface="Times New Roman"/>
              </a:rPr>
              <a:t> </a:t>
            </a:r>
            <a:r>
              <a:rPr sz="750" spc="60" dirty="0">
                <a:solidFill>
                  <a:srgbClr val="282B50"/>
                </a:solidFill>
                <a:latin typeface="Times New Roman"/>
                <a:cs typeface="Times New Roman"/>
              </a:rPr>
              <a:t>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92409" y="5411185"/>
            <a:ext cx="137287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5" dirty="0">
                <a:solidFill>
                  <a:srgbClr val="444B5D"/>
                </a:solidFill>
                <a:latin typeface="Times New Roman"/>
                <a:cs typeface="Times New Roman"/>
              </a:rPr>
              <a:t>Contract</a:t>
            </a:r>
            <a:r>
              <a:rPr sz="750" spc="-1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313F60"/>
                </a:solidFill>
                <a:latin typeface="Times New Roman"/>
                <a:cs typeface="Times New Roman"/>
              </a:rPr>
              <a:t>T</a:t>
            </a:r>
            <a:r>
              <a:rPr sz="750" spc="6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60" dirty="0">
                <a:solidFill>
                  <a:srgbClr val="444B5D"/>
                </a:solidFill>
                <a:latin typeface="Times New Roman"/>
                <a:cs typeface="Times New Roman"/>
              </a:rPr>
              <a:t>r</a:t>
            </a:r>
            <a:r>
              <a:rPr sz="750" spc="80" dirty="0">
                <a:solidFill>
                  <a:srgbClr val="444B5D"/>
                </a:solidFill>
                <a:latin typeface="Times New Roman"/>
                <a:cs typeface="Times New Roman"/>
              </a:rPr>
              <a:t>m</a:t>
            </a:r>
            <a:r>
              <a:rPr sz="750" spc="70" dirty="0">
                <a:solidFill>
                  <a:srgbClr val="444B5D"/>
                </a:solidFill>
                <a:latin typeface="Times New Roman"/>
                <a:cs typeface="Times New Roman"/>
              </a:rPr>
              <a:t>s</a:t>
            </a:r>
            <a:r>
              <a:rPr sz="750" spc="-8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and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 Con</a:t>
            </a:r>
            <a:r>
              <a:rPr sz="750" spc="20" dirty="0">
                <a:solidFill>
                  <a:srgbClr val="444B5D"/>
                </a:solidFill>
                <a:latin typeface="Times New Roman"/>
                <a:cs typeface="Times New Roman"/>
              </a:rPr>
              <a:t>d</a:t>
            </a:r>
            <a:r>
              <a:rPr sz="750" spc="-105" dirty="0">
                <a:solidFill>
                  <a:srgbClr val="282B50"/>
                </a:solidFill>
                <a:latin typeface="Times New Roman"/>
                <a:cs typeface="Times New Roman"/>
              </a:rPr>
              <a:t>i</a:t>
            </a:r>
            <a:r>
              <a:rPr sz="750" spc="55" dirty="0">
                <a:solidFill>
                  <a:srgbClr val="444B5D"/>
                </a:solidFill>
                <a:latin typeface="Times New Roman"/>
                <a:cs typeface="Times New Roman"/>
              </a:rPr>
              <a:t>tions: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10263" y="5379435"/>
            <a:ext cx="89789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5" dirty="0">
                <a:solidFill>
                  <a:srgbClr val="313F60"/>
                </a:solidFill>
                <a:latin typeface="Times New Roman"/>
                <a:cs typeface="Times New Roman"/>
              </a:rPr>
              <a:t>Te</a:t>
            </a:r>
            <a:r>
              <a:rPr sz="750" spc="60" dirty="0">
                <a:solidFill>
                  <a:srgbClr val="313F60"/>
                </a:solidFill>
                <a:latin typeface="Times New Roman"/>
                <a:cs typeface="Times New Roman"/>
              </a:rPr>
              <a:t>a</a:t>
            </a:r>
            <a:r>
              <a:rPr sz="750" spc="35" dirty="0">
                <a:solidFill>
                  <a:srgbClr val="446080"/>
                </a:solidFill>
                <a:latin typeface="Times New Roman"/>
                <a:cs typeface="Times New Roman"/>
              </a:rPr>
              <a:t>r</a:t>
            </a:r>
            <a:r>
              <a:rPr sz="750" spc="-5" dirty="0">
                <a:solidFill>
                  <a:srgbClr val="446080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282B50"/>
                </a:solidFill>
                <a:latin typeface="Times New Roman"/>
                <a:cs typeface="Times New Roman"/>
              </a:rPr>
              <a:t>F</a:t>
            </a:r>
            <a:r>
              <a:rPr sz="750" spc="-15" dirty="0">
                <a:solidFill>
                  <a:srgbClr val="282B50"/>
                </a:solidFill>
                <a:latin typeface="Times New Roman"/>
                <a:cs typeface="Times New Roman"/>
              </a:rPr>
              <a:t>u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nd</a:t>
            </a:r>
            <a:r>
              <a:rPr sz="750" spc="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1000" i="1" spc="15" dirty="0">
                <a:solidFill>
                  <a:srgbClr val="315480"/>
                </a:solidFill>
                <a:latin typeface="Arial"/>
                <a:cs typeface="Arial"/>
              </a:rPr>
              <a:t>f</a:t>
            </a:r>
            <a:r>
              <a:rPr sz="1000" i="1" spc="-35" dirty="0">
                <a:solidFill>
                  <a:srgbClr val="315480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Suppl</a:t>
            </a:r>
            <a:r>
              <a:rPr sz="750" spc="-25" dirty="0">
                <a:solidFill>
                  <a:srgbClr val="444B5D"/>
                </a:solidFill>
                <a:latin typeface="Times New Roman"/>
                <a:cs typeface="Times New Roman"/>
              </a:rPr>
              <a:t>i</a:t>
            </a:r>
            <a:r>
              <a:rPr sz="750" spc="6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35" dirty="0">
                <a:solidFill>
                  <a:srgbClr val="444B5D"/>
                </a:solidFill>
                <a:latin typeface="Times New Roman"/>
                <a:cs typeface="Times New Roman"/>
              </a:rPr>
              <a:t>r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2409" y="5787772"/>
            <a:ext cx="84581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Cont</a:t>
            </a:r>
            <a:r>
              <a:rPr sz="750" spc="35" dirty="0">
                <a:solidFill>
                  <a:srgbClr val="343644"/>
                </a:solidFill>
                <a:latin typeface="Times New Roman"/>
                <a:cs typeface="Times New Roman"/>
              </a:rPr>
              <a:t>r</a:t>
            </a:r>
            <a:r>
              <a:rPr sz="750" spc="60" dirty="0">
                <a:solidFill>
                  <a:srgbClr val="444B5D"/>
                </a:solidFill>
                <a:latin typeface="Times New Roman"/>
                <a:cs typeface="Times New Roman"/>
              </a:rPr>
              <a:t>actua</a:t>
            </a:r>
            <a:r>
              <a:rPr sz="750" spc="-80" dirty="0">
                <a:solidFill>
                  <a:srgbClr val="1D1649"/>
                </a:solidFill>
                <a:latin typeface="Times New Roman"/>
                <a:cs typeface="Times New Roman"/>
              </a:rPr>
              <a:t>l</a:t>
            </a:r>
            <a:r>
              <a:rPr sz="750" spc="5" dirty="0">
                <a:solidFill>
                  <a:srgbClr val="1D1649"/>
                </a:solidFill>
                <a:latin typeface="Times New Roman"/>
                <a:cs typeface="Times New Roman"/>
              </a:rPr>
              <a:t> </a:t>
            </a:r>
            <a:r>
              <a:rPr sz="750" spc="65" dirty="0">
                <a:solidFill>
                  <a:srgbClr val="444B5D"/>
                </a:solidFill>
                <a:latin typeface="Times New Roman"/>
                <a:cs typeface="Times New Roman"/>
              </a:rPr>
              <a:t>S</a:t>
            </a:r>
            <a:r>
              <a:rPr sz="750" spc="-10" dirty="0">
                <a:solidFill>
                  <a:srgbClr val="444B5D"/>
                </a:solidFill>
                <a:latin typeface="Times New Roman"/>
                <a:cs typeface="Times New Roman"/>
              </a:rPr>
              <a:t>t</a:t>
            </a:r>
            <a:r>
              <a:rPr sz="750" spc="60" dirty="0">
                <a:solidFill>
                  <a:srgbClr val="343644"/>
                </a:solidFill>
                <a:latin typeface="Times New Roman"/>
                <a:cs typeface="Times New Roman"/>
              </a:rPr>
              <a:t>a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tus: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79540" y="5768892"/>
            <a:ext cx="134493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685">
              <a:lnSpc>
                <a:spcPct val="112500"/>
              </a:lnSpc>
            </a:pP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P</a:t>
            </a:r>
            <a:r>
              <a:rPr sz="750" spc="35" dirty="0">
                <a:solidFill>
                  <a:srgbClr val="343644"/>
                </a:solidFill>
                <a:latin typeface="Times New Roman"/>
                <a:cs typeface="Times New Roman"/>
              </a:rPr>
              <a:t>r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efer</a:t>
            </a:r>
            <a:r>
              <a:rPr sz="750" dirty="0">
                <a:solidFill>
                  <a:srgbClr val="444B5D"/>
                </a:solidFill>
                <a:latin typeface="Times New Roman"/>
                <a:cs typeface="Times New Roman"/>
              </a:rPr>
              <a:t>r</a:t>
            </a:r>
            <a:r>
              <a:rPr sz="750" spc="13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d</a:t>
            </a:r>
            <a:r>
              <a:rPr sz="750" spc="-6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Sup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p</a:t>
            </a:r>
            <a:r>
              <a:rPr sz="750" spc="25" dirty="0">
                <a:solidFill>
                  <a:srgbClr val="282B50"/>
                </a:solidFill>
                <a:latin typeface="Times New Roman"/>
                <a:cs typeface="Times New Roman"/>
              </a:rPr>
              <a:t>l</a:t>
            </a:r>
            <a:r>
              <a:rPr sz="750" spc="-55" dirty="0">
                <a:solidFill>
                  <a:srgbClr val="282B50"/>
                </a:solidFill>
                <a:latin typeface="Times New Roman"/>
                <a:cs typeface="Times New Roman"/>
              </a:rPr>
              <a:t>i</a:t>
            </a:r>
            <a:r>
              <a:rPr sz="750" spc="60" dirty="0">
                <a:solidFill>
                  <a:srgbClr val="444B5D"/>
                </a:solidFill>
                <a:latin typeface="Times New Roman"/>
                <a:cs typeface="Times New Roman"/>
              </a:rPr>
              <a:t>er</a:t>
            </a:r>
            <a:r>
              <a:rPr sz="750" spc="-6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{Tender</a:t>
            </a:r>
            <a:r>
              <a:rPr sz="750" spc="-75" dirty="0">
                <a:solidFill>
                  <a:srgbClr val="444B5D"/>
                </a:solidFill>
                <a:latin typeface="Times New Roman"/>
                <a:cs typeface="Times New Roman"/>
              </a:rPr>
              <a:t>)</a:t>
            </a:r>
            <a:r>
              <a:rPr sz="750" spc="-315" dirty="0">
                <a:solidFill>
                  <a:srgbClr val="010101"/>
                </a:solidFill>
                <a:latin typeface="Times New Roman"/>
                <a:cs typeface="Times New Roman"/>
              </a:rPr>
              <a:t>1</a:t>
            </a:r>
            <a:r>
              <a:rPr sz="750" spc="-160" dirty="0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sz="750" spc="60" dirty="0">
                <a:solidFill>
                  <a:srgbClr val="343644"/>
                </a:solidFill>
                <a:latin typeface="Times New Roman"/>
                <a:cs typeface="Times New Roman"/>
              </a:rPr>
              <a:t>Pr</a:t>
            </a:r>
            <a:r>
              <a:rPr sz="750" spc="-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ferred</a:t>
            </a:r>
            <a:r>
              <a:rPr sz="750" spc="-4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Sup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p</a:t>
            </a:r>
            <a:r>
              <a:rPr sz="750" spc="-80" dirty="0">
                <a:solidFill>
                  <a:srgbClr val="343644"/>
                </a:solidFill>
                <a:latin typeface="Times New Roman"/>
                <a:cs typeface="Times New Roman"/>
              </a:rPr>
              <a:t>l</a:t>
            </a:r>
            <a:r>
              <a:rPr sz="750" spc="-100" dirty="0">
                <a:solidFill>
                  <a:srgbClr val="343644"/>
                </a:solidFill>
                <a:latin typeface="Times New Roman"/>
                <a:cs typeface="Times New Roman"/>
              </a:rPr>
              <a:t> </a:t>
            </a:r>
            <a:r>
              <a:rPr sz="750" spc="-105" dirty="0">
                <a:solidFill>
                  <a:srgbClr val="282B50"/>
                </a:solidFill>
                <a:latin typeface="Times New Roman"/>
                <a:cs typeface="Times New Roman"/>
              </a:rPr>
              <a:t>i</a:t>
            </a:r>
            <a:r>
              <a:rPr sz="750" spc="-120" dirty="0">
                <a:solidFill>
                  <a:srgbClr val="7CCDEB"/>
                </a:solidFill>
                <a:latin typeface="Times New Roman"/>
                <a:cs typeface="Times New Roman"/>
              </a:rPr>
              <a:t>.</a:t>
            </a:r>
            <a:r>
              <a:rPr sz="750" spc="60" dirty="0">
                <a:solidFill>
                  <a:srgbClr val="444B5D"/>
                </a:solidFill>
                <a:latin typeface="Times New Roman"/>
                <a:cs typeface="Times New Roman"/>
              </a:rPr>
              <a:t>er</a:t>
            </a:r>
            <a:r>
              <a:rPr sz="750" spc="-2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444B5D"/>
                </a:solidFill>
                <a:latin typeface="Times New Roman"/>
                <a:cs typeface="Times New Roman"/>
              </a:rPr>
              <a:t>(Quotation)</a:t>
            </a:r>
            <a:r>
              <a:rPr sz="750" spc="2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90" dirty="0">
                <a:solidFill>
                  <a:srgbClr val="343644"/>
                </a:solidFill>
                <a:latin typeface="Times New Roman"/>
                <a:cs typeface="Times New Roman"/>
              </a:rPr>
              <a:t>F</a:t>
            </a:r>
            <a:r>
              <a:rPr sz="750" spc="-235" dirty="0">
                <a:solidFill>
                  <a:srgbClr val="343644"/>
                </a:solidFill>
                <a:latin typeface="Times New Roman"/>
                <a:cs typeface="Times New Roman"/>
              </a:rPr>
              <a:t>°</a:t>
            </a:r>
            <a:r>
              <a:rPr sz="750" spc="-80" dirty="0">
                <a:solidFill>
                  <a:srgbClr val="444B5D"/>
                </a:solidFill>
                <a:latin typeface="Times New Roman"/>
                <a:cs typeface="Times New Roman"/>
              </a:rPr>
              <a:t>I</a:t>
            </a:r>
            <a:r>
              <a:rPr sz="750" spc="-140" dirty="0">
                <a:solidFill>
                  <a:srgbClr val="444B5D"/>
                </a:solidFill>
                <a:latin typeface="Times New Roman"/>
                <a:cs typeface="Times New Roman"/>
              </a:rPr>
              <a:t>X</a:t>
            </a:r>
            <a:r>
              <a:rPr sz="750" spc="6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75" dirty="0">
                <a:solidFill>
                  <a:srgbClr val="444B5D"/>
                </a:solidFill>
                <a:latin typeface="Times New Roman"/>
                <a:cs typeface="Times New Roman"/>
              </a:rPr>
              <a:t>d</a:t>
            </a:r>
            <a:r>
              <a:rPr sz="750" spc="-3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5" dirty="0">
                <a:solidFill>
                  <a:srgbClr val="444B5D"/>
                </a:solidFill>
                <a:latin typeface="Times New Roman"/>
                <a:cs typeface="Times New Roman"/>
              </a:rPr>
              <a:t>Q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uantity</a:t>
            </a:r>
            <a:r>
              <a:rPr sz="750" spc="-1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444B5D"/>
                </a:solidFill>
                <a:latin typeface="Times New Roman"/>
                <a:cs typeface="Times New Roman"/>
              </a:rPr>
              <a:t>Contract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750" spc="30" dirty="0">
                <a:solidFill>
                  <a:srgbClr val="5D5E67"/>
                </a:solidFill>
                <a:latin typeface="Times New Roman"/>
                <a:cs typeface="Times New Roman"/>
              </a:rPr>
              <a:t>Non-Comp</a:t>
            </a:r>
            <a:r>
              <a:rPr sz="750" dirty="0">
                <a:solidFill>
                  <a:srgbClr val="5D5E67"/>
                </a:solidFill>
                <a:latin typeface="Times New Roman"/>
                <a:cs typeface="Times New Roman"/>
              </a:rPr>
              <a:t>e</a:t>
            </a:r>
            <a:r>
              <a:rPr sz="750" spc="150" dirty="0">
                <a:solidFill>
                  <a:srgbClr val="5D5E67"/>
                </a:solidFill>
                <a:latin typeface="Times New Roman"/>
                <a:cs typeface="Times New Roman"/>
              </a:rPr>
              <a:t>t</a:t>
            </a:r>
            <a:r>
              <a:rPr sz="750" spc="-70" dirty="0">
                <a:solidFill>
                  <a:srgbClr val="343644"/>
                </a:solidFill>
                <a:latin typeface="Times New Roman"/>
                <a:cs typeface="Times New Roman"/>
              </a:rPr>
              <a:t>i</a:t>
            </a: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tive</a:t>
            </a:r>
            <a:r>
              <a:rPr sz="750" spc="-5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A</a:t>
            </a:r>
            <a:r>
              <a:rPr sz="750" spc="-5" dirty="0">
                <a:solidFill>
                  <a:srgbClr val="444B5D"/>
                </a:solidFill>
                <a:latin typeface="Times New Roman"/>
                <a:cs typeface="Times New Roman"/>
              </a:rPr>
              <a:t>r</a:t>
            </a:r>
            <a:r>
              <a:rPr sz="750" spc="-35" dirty="0">
                <a:solidFill>
                  <a:srgbClr val="282B50"/>
                </a:solidFill>
                <a:latin typeface="Times New Roman"/>
                <a:cs typeface="Times New Roman"/>
              </a:rPr>
              <a:t>r</a:t>
            </a:r>
            <a:r>
              <a:rPr sz="750" spc="60" dirty="0">
                <a:solidFill>
                  <a:srgbClr val="444B5D"/>
                </a:solidFill>
                <a:latin typeface="Times New Roman"/>
                <a:cs typeface="Times New Roman"/>
              </a:rPr>
              <a:t>angement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88726" y="6416947"/>
            <a:ext cx="103441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indent="-68580">
              <a:lnSpc>
                <a:spcPct val="100000"/>
              </a:lnSpc>
              <a:buClr>
                <a:srgbClr val="313F60"/>
              </a:buClr>
              <a:buFont typeface="Times New Roman"/>
              <a:buChar char="•"/>
              <a:tabLst>
                <a:tab pos="81915" algn="l"/>
              </a:tabLst>
            </a:pP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D</a:t>
            </a:r>
            <a:r>
              <a:rPr sz="750" spc="-5" dirty="0">
                <a:solidFill>
                  <a:srgbClr val="444B5D"/>
                </a:solidFill>
                <a:latin typeface="Times New Roman"/>
                <a:cs typeface="Times New Roman"/>
              </a:rPr>
              <a:t>e</a:t>
            </a:r>
            <a:r>
              <a:rPr sz="750" spc="5" dirty="0">
                <a:solidFill>
                  <a:srgbClr val="315480"/>
                </a:solidFill>
                <a:latin typeface="Times New Roman"/>
                <a:cs typeface="Times New Roman"/>
              </a:rPr>
              <a:t>l</a:t>
            </a:r>
            <a:r>
              <a:rPr sz="750" spc="70" dirty="0">
                <a:solidFill>
                  <a:srgbClr val="444B5D"/>
                </a:solidFill>
                <a:latin typeface="Times New Roman"/>
                <a:cs typeface="Times New Roman"/>
              </a:rPr>
              <a:t>ete</a:t>
            </a:r>
            <a:r>
              <a:rPr sz="750" spc="-5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95" dirty="0">
                <a:solidFill>
                  <a:srgbClr val="444B5D"/>
                </a:solidFill>
                <a:latin typeface="Times New Roman"/>
                <a:cs typeface="Times New Roman"/>
              </a:rPr>
              <a:t>as</a:t>
            </a:r>
            <a:r>
              <a:rPr sz="750" spc="-10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Appropriat</a:t>
            </a:r>
            <a:r>
              <a:rPr sz="750" spc="-8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8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92409" y="6669537"/>
            <a:ext cx="51625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30" dirty="0">
                <a:solidFill>
                  <a:srgbClr val="444B5D"/>
                </a:solidFill>
                <a:latin typeface="Times New Roman"/>
                <a:cs typeface="Times New Roman"/>
              </a:rPr>
              <a:t>R</a:t>
            </a:r>
            <a:r>
              <a:rPr sz="750" spc="25" dirty="0">
                <a:solidFill>
                  <a:srgbClr val="343644"/>
                </a:solidFill>
                <a:latin typeface="Times New Roman"/>
                <a:cs typeface="Times New Roman"/>
              </a:rPr>
              <a:t>a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ting</a:t>
            </a:r>
            <a:r>
              <a:rPr sz="750" spc="-1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114" dirty="0">
                <a:solidFill>
                  <a:srgbClr val="444B5D"/>
                </a:solidFill>
                <a:latin typeface="Times New Roman"/>
                <a:cs typeface="Times New Roman"/>
              </a:rPr>
              <a:t>K</a:t>
            </a:r>
            <a:r>
              <a:rPr sz="750" spc="6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y: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37289" y="6915776"/>
            <a:ext cx="676910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</a:pPr>
            <a:r>
              <a:rPr sz="800" spc="165" dirty="0">
                <a:solidFill>
                  <a:srgbClr val="444B5D"/>
                </a:solidFill>
                <a:latin typeface="Arial"/>
                <a:cs typeface="Arial"/>
              </a:rPr>
              <a:t>1</a:t>
            </a:r>
            <a:r>
              <a:rPr sz="750" spc="-5" dirty="0">
                <a:solidFill>
                  <a:srgbClr val="343644"/>
                </a:solidFill>
                <a:latin typeface="Times New Roman"/>
                <a:cs typeface="Times New Roman"/>
              </a:rPr>
              <a:t>=</a:t>
            </a:r>
            <a:r>
              <a:rPr sz="750" spc="-30" dirty="0">
                <a:solidFill>
                  <a:srgbClr val="343644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Po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o</a:t>
            </a:r>
            <a:r>
              <a:rPr sz="750" spc="35" dirty="0">
                <a:solidFill>
                  <a:srgbClr val="282B50"/>
                </a:solidFill>
                <a:latin typeface="Times New Roman"/>
                <a:cs typeface="Times New Roman"/>
              </a:rPr>
              <a:t>r</a:t>
            </a:r>
            <a:endParaRPr sz="750" dirty="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  <a:spcBef>
                <a:spcPts val="50"/>
              </a:spcBef>
            </a:pPr>
            <a:r>
              <a:rPr sz="800" spc="45" dirty="0">
                <a:solidFill>
                  <a:srgbClr val="444B5D"/>
                </a:solidFill>
                <a:latin typeface="Times New Roman"/>
                <a:cs typeface="Times New Roman"/>
              </a:rPr>
              <a:t>2</a:t>
            </a:r>
            <a:r>
              <a:rPr sz="800" spc="-3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5" dirty="0">
                <a:solidFill>
                  <a:srgbClr val="444B5D"/>
                </a:solidFill>
                <a:latin typeface="Times New Roman"/>
                <a:cs typeface="Times New Roman"/>
              </a:rPr>
              <a:t>=</a:t>
            </a:r>
            <a:r>
              <a:rPr sz="750" spc="-3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444B5D"/>
                </a:solidFill>
                <a:latin typeface="Times New Roman"/>
                <a:cs typeface="Times New Roman"/>
              </a:rPr>
              <a:t>Fair</a:t>
            </a:r>
            <a:endParaRPr sz="750" dirty="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320"/>
              </a:spcBef>
            </a:pPr>
            <a:r>
              <a:rPr sz="750" spc="145" dirty="0">
                <a:solidFill>
                  <a:srgbClr val="444B5D"/>
                </a:solidFill>
                <a:latin typeface="Times New Roman"/>
                <a:cs typeface="Times New Roman"/>
              </a:rPr>
              <a:t>3</a:t>
            </a:r>
            <a:r>
              <a:rPr sz="750" spc="-9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0" dirty="0" smtClean="0">
                <a:solidFill>
                  <a:srgbClr val="858587"/>
                </a:solidFill>
                <a:latin typeface="Times New Roman"/>
                <a:cs typeface="Times New Roman"/>
              </a:rPr>
              <a:t>=</a:t>
            </a:r>
            <a:r>
              <a:rPr lang="en-US" sz="750" spc="-30" dirty="0" smtClean="0">
                <a:solidFill>
                  <a:srgbClr val="858587"/>
                </a:solidFill>
                <a:latin typeface="Times New Roman"/>
                <a:cs typeface="Times New Roman"/>
              </a:rPr>
              <a:t>Acce</a:t>
            </a:r>
            <a:r>
              <a:rPr sz="750" spc="60" dirty="0" smtClean="0">
                <a:solidFill>
                  <a:srgbClr val="444B5D"/>
                </a:solidFill>
                <a:latin typeface="Times New Roman"/>
                <a:cs typeface="Times New Roman"/>
              </a:rPr>
              <a:t>ptable</a:t>
            </a:r>
            <a:endParaRPr sz="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180" dirty="0">
                <a:solidFill>
                  <a:srgbClr val="444B5D"/>
                </a:solidFill>
                <a:latin typeface="Times New Roman"/>
                <a:cs typeface="Times New Roman"/>
              </a:rPr>
              <a:t>4</a:t>
            </a:r>
            <a:r>
              <a:rPr sz="750" spc="-6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343644"/>
                </a:solidFill>
                <a:latin typeface="Times New Roman"/>
                <a:cs typeface="Times New Roman"/>
              </a:rPr>
              <a:t>=</a:t>
            </a:r>
            <a:r>
              <a:rPr sz="750" spc="-30" dirty="0">
                <a:solidFill>
                  <a:srgbClr val="343644"/>
                </a:solidFill>
                <a:latin typeface="Times New Roman"/>
                <a:cs typeface="Times New Roman"/>
              </a:rPr>
              <a:t> 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Good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63043" y="6917533"/>
            <a:ext cx="1455420" cy="54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>
              <a:lnSpc>
                <a:spcPct val="100000"/>
              </a:lnSpc>
            </a:pPr>
            <a:r>
              <a:rPr sz="750" spc="120" dirty="0">
                <a:solidFill>
                  <a:srgbClr val="664F4D"/>
                </a:solidFill>
                <a:latin typeface="Times New Roman"/>
                <a:cs typeface="Times New Roman"/>
              </a:rPr>
              <a:t>-</a:t>
            </a:r>
            <a:r>
              <a:rPr sz="750" spc="-60" dirty="0">
                <a:solidFill>
                  <a:srgbClr val="664F4D"/>
                </a:solidFill>
                <a:latin typeface="Times New Roman"/>
                <a:cs typeface="Times New Roman"/>
              </a:rPr>
              <a:t> </a:t>
            </a:r>
            <a:r>
              <a:rPr sz="750" spc="-40" dirty="0">
                <a:solidFill>
                  <a:srgbClr val="664F4D"/>
                </a:solidFill>
                <a:latin typeface="Times New Roman"/>
                <a:cs typeface="Times New Roman"/>
              </a:rPr>
              <a:t>N</a:t>
            </a:r>
            <a:r>
              <a:rPr sz="750" spc="-15" dirty="0">
                <a:solidFill>
                  <a:srgbClr val="444B5D"/>
                </a:solidFill>
                <a:latin typeface="Times New Roman"/>
                <a:cs typeface="Times New Roman"/>
              </a:rPr>
              <a:t>o</a:t>
            </a:r>
            <a:r>
              <a:rPr sz="750" spc="160" dirty="0">
                <a:solidFill>
                  <a:srgbClr val="444B5D"/>
                </a:solidFill>
                <a:latin typeface="Times New Roman"/>
                <a:cs typeface="Times New Roman"/>
              </a:rPr>
              <a:t>t</a:t>
            </a:r>
            <a:r>
              <a:rPr sz="750" spc="-5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acceptable</a:t>
            </a:r>
            <a:endParaRPr sz="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750" spc="30" dirty="0">
                <a:solidFill>
                  <a:srgbClr val="5D5E67"/>
                </a:solidFill>
                <a:latin typeface="Times New Roman"/>
                <a:cs typeface="Times New Roman"/>
              </a:rPr>
              <a:t>- </a:t>
            </a:r>
            <a:r>
              <a:rPr sz="750" spc="20" dirty="0">
                <a:solidFill>
                  <a:srgbClr val="444B5D"/>
                </a:solidFill>
                <a:latin typeface="Times New Roman"/>
                <a:cs typeface="Times New Roman"/>
              </a:rPr>
              <a:t>Not</a:t>
            </a:r>
            <a:r>
              <a:rPr sz="750" spc="-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5D5E67"/>
                </a:solidFill>
                <a:latin typeface="Times New Roman"/>
                <a:cs typeface="Times New Roman"/>
              </a:rPr>
              <a:t>consiste</a:t>
            </a:r>
            <a:r>
              <a:rPr sz="750" spc="100" dirty="0">
                <a:solidFill>
                  <a:srgbClr val="5D5E67"/>
                </a:solidFill>
                <a:latin typeface="Times New Roman"/>
                <a:cs typeface="Times New Roman"/>
              </a:rPr>
              <a:t>n</a:t>
            </a:r>
            <a:r>
              <a:rPr sz="750" spc="75" dirty="0">
                <a:solidFill>
                  <a:srgbClr val="313F60"/>
                </a:solidFill>
                <a:latin typeface="Times New Roman"/>
                <a:cs typeface="Times New Roman"/>
              </a:rPr>
              <a:t>t</a:t>
            </a:r>
            <a:r>
              <a:rPr sz="750" spc="114" dirty="0">
                <a:solidFill>
                  <a:srgbClr val="858587"/>
                </a:solidFill>
                <a:latin typeface="Times New Roman"/>
                <a:cs typeface="Times New Roman"/>
              </a:rPr>
              <a:t>,</a:t>
            </a:r>
            <a:r>
              <a:rPr sz="750" spc="-100" dirty="0">
                <a:solidFill>
                  <a:srgbClr val="858587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444B5D"/>
                </a:solidFill>
                <a:latin typeface="Times New Roman"/>
                <a:cs typeface="Times New Roman"/>
              </a:rPr>
              <a:t>needs</a:t>
            </a:r>
            <a:r>
              <a:rPr sz="750" spc="-1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5D5E67"/>
                </a:solidFill>
                <a:latin typeface="Times New Roman"/>
                <a:cs typeface="Times New Roman"/>
              </a:rPr>
              <a:t>improving</a:t>
            </a:r>
            <a:endParaRPr sz="75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sz="750" spc="175" dirty="0">
                <a:solidFill>
                  <a:srgbClr val="858587"/>
                </a:solidFill>
                <a:latin typeface="Times New Roman"/>
                <a:cs typeface="Times New Roman"/>
              </a:rPr>
              <a:t>-</a:t>
            </a:r>
            <a:r>
              <a:rPr sz="750" spc="80" dirty="0">
                <a:solidFill>
                  <a:srgbClr val="444B5D"/>
                </a:solidFill>
                <a:latin typeface="Times New Roman"/>
                <a:cs typeface="Times New Roman"/>
              </a:rPr>
              <a:t>Some</a:t>
            </a:r>
            <a:r>
              <a:rPr sz="750" spc="-1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5" dirty="0">
                <a:solidFill>
                  <a:srgbClr val="343644"/>
                </a:solidFill>
                <a:latin typeface="Times New Roman"/>
                <a:cs typeface="Times New Roman"/>
              </a:rPr>
              <a:t>i</a:t>
            </a: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nconsistency</a:t>
            </a:r>
            <a:endParaRPr sz="75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  <a:spcBef>
                <a:spcPts val="110"/>
              </a:spcBef>
            </a:pPr>
            <a:r>
              <a:rPr sz="750" spc="120" dirty="0">
                <a:solidFill>
                  <a:srgbClr val="444B5D"/>
                </a:solidFill>
                <a:latin typeface="Times New Roman"/>
                <a:cs typeface="Times New Roman"/>
              </a:rPr>
              <a:t>-</a:t>
            </a:r>
            <a:r>
              <a:rPr sz="750" spc="-6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Reliabl</a:t>
            </a:r>
            <a:r>
              <a:rPr sz="750" spc="16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-40" dirty="0">
                <a:solidFill>
                  <a:srgbClr val="343644"/>
                </a:solidFill>
                <a:latin typeface="Times New Roman"/>
                <a:cs typeface="Times New Roman"/>
              </a:rPr>
              <a:t> </a:t>
            </a:r>
            <a:r>
              <a:rPr sz="750" spc="90" dirty="0">
                <a:solidFill>
                  <a:srgbClr val="444B5D"/>
                </a:solidFill>
                <a:latin typeface="Arial"/>
                <a:cs typeface="Arial"/>
              </a:rPr>
              <a:t>&amp;</a:t>
            </a:r>
            <a:r>
              <a:rPr sz="750" spc="-75" dirty="0">
                <a:solidFill>
                  <a:srgbClr val="444B5D"/>
                </a:solidFill>
                <a:latin typeface="Arial"/>
                <a:cs typeface="Arial"/>
              </a:rPr>
              <a:t> </a:t>
            </a:r>
            <a:r>
              <a:rPr sz="750" spc="50" dirty="0">
                <a:solidFill>
                  <a:srgbClr val="5D5E67"/>
                </a:solidFill>
                <a:latin typeface="Times New Roman"/>
                <a:cs typeface="Times New Roman"/>
              </a:rPr>
              <a:t>consiste</a:t>
            </a:r>
            <a:r>
              <a:rPr sz="750" spc="85" dirty="0">
                <a:solidFill>
                  <a:srgbClr val="5D5E67"/>
                </a:solidFill>
                <a:latin typeface="Times New Roman"/>
                <a:cs typeface="Times New Roman"/>
              </a:rPr>
              <a:t>n</a:t>
            </a:r>
            <a:r>
              <a:rPr sz="750" spc="120" dirty="0">
                <a:solidFill>
                  <a:srgbClr val="343644"/>
                </a:solidFill>
                <a:latin typeface="Times New Roman"/>
                <a:cs typeface="Times New Roman"/>
              </a:rPr>
              <a:t>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8396657" y="1831967"/>
            <a:ext cx="46355" cy="108585"/>
          </a:xfrm>
          <a:custGeom>
            <a:avLst/>
            <a:gdLst/>
            <a:ahLst/>
            <a:cxnLst/>
            <a:rect l="l" t="t" r="r" b="b"/>
            <a:pathLst>
              <a:path w="46354" h="108585">
                <a:moveTo>
                  <a:pt x="0" y="108427"/>
                </a:moveTo>
                <a:lnTo>
                  <a:pt x="45802" y="108427"/>
                </a:lnTo>
                <a:lnTo>
                  <a:pt x="45802" y="0"/>
                </a:lnTo>
                <a:lnTo>
                  <a:pt x="0" y="0"/>
                </a:lnTo>
                <a:lnTo>
                  <a:pt x="0" y="108427"/>
                </a:lnTo>
                <a:close/>
              </a:path>
            </a:pathLst>
          </a:custGeom>
          <a:solidFill>
            <a:srgbClr val="EFEFD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33405" y="1831967"/>
            <a:ext cx="46355" cy="108585"/>
          </a:xfrm>
          <a:custGeom>
            <a:avLst/>
            <a:gdLst/>
            <a:ahLst/>
            <a:cxnLst/>
            <a:rect l="l" t="t" r="r" b="b"/>
            <a:pathLst>
              <a:path w="46354" h="108585">
                <a:moveTo>
                  <a:pt x="0" y="108427"/>
                </a:moveTo>
                <a:lnTo>
                  <a:pt x="45802" y="108427"/>
                </a:lnTo>
                <a:lnTo>
                  <a:pt x="45802" y="0"/>
                </a:lnTo>
                <a:lnTo>
                  <a:pt x="0" y="0"/>
                </a:lnTo>
                <a:lnTo>
                  <a:pt x="0" y="108427"/>
                </a:lnTo>
                <a:close/>
              </a:path>
            </a:pathLst>
          </a:custGeom>
          <a:solidFill>
            <a:srgbClr val="EFEFD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84567" y="1831967"/>
            <a:ext cx="76835" cy="108585"/>
          </a:xfrm>
          <a:custGeom>
            <a:avLst/>
            <a:gdLst/>
            <a:ahLst/>
            <a:cxnLst/>
            <a:rect l="l" t="t" r="r" b="b"/>
            <a:pathLst>
              <a:path w="76834" h="108585">
                <a:moveTo>
                  <a:pt x="0" y="0"/>
                </a:moveTo>
                <a:lnTo>
                  <a:pt x="76686" y="0"/>
                </a:lnTo>
                <a:lnTo>
                  <a:pt x="76686" y="108427"/>
                </a:lnTo>
                <a:lnTo>
                  <a:pt x="0" y="108427"/>
                </a:lnTo>
                <a:lnTo>
                  <a:pt x="0" y="0"/>
                </a:lnTo>
                <a:close/>
              </a:path>
            </a:pathLst>
          </a:custGeom>
          <a:solidFill>
            <a:srgbClr val="EFEFD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03295" y="1831967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427"/>
                </a:lnTo>
              </a:path>
            </a:pathLst>
          </a:custGeom>
          <a:ln w="45802">
            <a:solidFill>
              <a:srgbClr val="EFEFD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67707" y="1670419"/>
            <a:ext cx="59055" cy="133985"/>
          </a:xfrm>
          <a:custGeom>
            <a:avLst/>
            <a:gdLst/>
            <a:ahLst/>
            <a:cxnLst/>
            <a:rect l="l" t="t" r="r" b="b"/>
            <a:pathLst>
              <a:path w="59054" h="133985">
                <a:moveTo>
                  <a:pt x="0" y="0"/>
                </a:moveTo>
                <a:lnTo>
                  <a:pt x="58521" y="0"/>
                </a:lnTo>
                <a:lnTo>
                  <a:pt x="58521" y="133449"/>
                </a:lnTo>
                <a:lnTo>
                  <a:pt x="0" y="133449"/>
                </a:lnTo>
                <a:lnTo>
                  <a:pt x="0" y="0"/>
                </a:lnTo>
                <a:close/>
              </a:path>
            </a:pathLst>
          </a:custGeom>
          <a:solidFill>
            <a:srgbClr val="EFEFD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67313" y="3499134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838"/>
                </a:lnTo>
              </a:path>
            </a:pathLst>
          </a:custGeom>
          <a:ln w="33282">
            <a:solidFill>
              <a:srgbClr val="EFEFD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387816" y="0"/>
            <a:ext cx="4162425" cy="1129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550" i="1" spc="-45" dirty="0">
                <a:solidFill>
                  <a:srgbClr val="444B5D"/>
                </a:solidFill>
                <a:latin typeface="Arial"/>
                <a:cs typeface="Arial"/>
              </a:rPr>
              <a:t>:sG1un'.e:</a:t>
            </a:r>
            <a:r>
              <a:rPr sz="550" i="1" spc="-25" dirty="0">
                <a:solidFill>
                  <a:srgbClr val="444B5D"/>
                </a:solidFill>
                <a:latin typeface="Arial"/>
                <a:cs typeface="Arial"/>
              </a:rPr>
              <a:t> </a:t>
            </a:r>
            <a:r>
              <a:rPr sz="650" i="1" dirty="0">
                <a:solidFill>
                  <a:srgbClr val="444B5D"/>
                </a:solidFill>
                <a:latin typeface="Times New Roman"/>
                <a:cs typeface="Times New Roman"/>
              </a:rPr>
              <a:t>Tearfund</a:t>
            </a:r>
            <a:endParaRPr sz="650" dirty="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</a:pPr>
            <a:endParaRPr sz="600" dirty="0"/>
          </a:p>
          <a:p>
            <a:pPr>
              <a:lnSpc>
                <a:spcPts val="600"/>
              </a:lnSpc>
              <a:spcBef>
                <a:spcPts val="34"/>
              </a:spcBef>
            </a:pPr>
            <a:endParaRPr sz="600" dirty="0"/>
          </a:p>
          <a:p>
            <a:pPr marL="17145">
              <a:lnSpc>
                <a:spcPct val="100000"/>
              </a:lnSpc>
            </a:pPr>
            <a:r>
              <a:rPr sz="950" b="1" spc="15" dirty="0">
                <a:solidFill>
                  <a:srgbClr val="1A1C1D"/>
                </a:solidFill>
                <a:latin typeface="Arial"/>
                <a:cs typeface="Arial"/>
              </a:rPr>
              <a:t>Sup</a:t>
            </a:r>
            <a:r>
              <a:rPr sz="950" b="1" spc="65" dirty="0">
                <a:solidFill>
                  <a:srgbClr val="1A1C1D"/>
                </a:solidFill>
                <a:latin typeface="Arial"/>
                <a:cs typeface="Arial"/>
              </a:rPr>
              <a:t>p</a:t>
            </a:r>
            <a:r>
              <a:rPr sz="950" b="1" spc="-15" dirty="0">
                <a:solidFill>
                  <a:srgbClr val="113B62"/>
                </a:solidFill>
                <a:latin typeface="Arial"/>
                <a:cs typeface="Arial"/>
              </a:rPr>
              <a:t>l</a:t>
            </a:r>
            <a:r>
              <a:rPr sz="950" b="1" spc="25" dirty="0">
                <a:solidFill>
                  <a:srgbClr val="343644"/>
                </a:solidFill>
                <a:latin typeface="Arial"/>
                <a:cs typeface="Arial"/>
              </a:rPr>
              <a:t>i</a:t>
            </a:r>
            <a:r>
              <a:rPr sz="950" b="1" spc="55" dirty="0">
                <a:solidFill>
                  <a:srgbClr val="1A1C1D"/>
                </a:solidFill>
                <a:latin typeface="Arial"/>
                <a:cs typeface="Arial"/>
              </a:rPr>
              <a:t>er</a:t>
            </a:r>
            <a:r>
              <a:rPr sz="950" b="1" spc="20" dirty="0">
                <a:solidFill>
                  <a:srgbClr val="1A1C1D"/>
                </a:solidFill>
                <a:latin typeface="Arial"/>
                <a:cs typeface="Arial"/>
              </a:rPr>
              <a:t> </a:t>
            </a:r>
            <a:r>
              <a:rPr sz="950" b="1" spc="45" dirty="0">
                <a:solidFill>
                  <a:srgbClr val="1A1C1D"/>
                </a:solidFill>
                <a:latin typeface="Arial"/>
                <a:cs typeface="Arial"/>
              </a:rPr>
              <a:t>Ra</a:t>
            </a:r>
            <a:r>
              <a:rPr sz="950" b="1" spc="-5" dirty="0">
                <a:solidFill>
                  <a:srgbClr val="1A1C1D"/>
                </a:solidFill>
                <a:latin typeface="Arial"/>
                <a:cs typeface="Arial"/>
              </a:rPr>
              <a:t>t</a:t>
            </a:r>
            <a:r>
              <a:rPr sz="950" b="1" spc="60" dirty="0">
                <a:solidFill>
                  <a:srgbClr val="343644"/>
                </a:solidFill>
                <a:latin typeface="Arial"/>
                <a:cs typeface="Arial"/>
              </a:rPr>
              <a:t>i</a:t>
            </a:r>
            <a:r>
              <a:rPr sz="950" b="1" spc="15" dirty="0">
                <a:solidFill>
                  <a:srgbClr val="1A1C1D"/>
                </a:solidFill>
                <a:latin typeface="Arial"/>
                <a:cs typeface="Arial"/>
              </a:rPr>
              <a:t>ng</a:t>
            </a:r>
            <a:r>
              <a:rPr sz="950" b="1" spc="-85" dirty="0">
                <a:solidFill>
                  <a:srgbClr val="1A1C1D"/>
                </a:solidFill>
                <a:latin typeface="Arial"/>
                <a:cs typeface="Arial"/>
              </a:rPr>
              <a:t> </a:t>
            </a:r>
            <a:r>
              <a:rPr sz="950" b="1" spc="-80" dirty="0">
                <a:solidFill>
                  <a:srgbClr val="1A1C1D"/>
                </a:solidFill>
                <a:latin typeface="Arial"/>
                <a:cs typeface="Arial"/>
              </a:rPr>
              <a:t>T</a:t>
            </a:r>
            <a:r>
              <a:rPr sz="950" b="1" spc="45" dirty="0">
                <a:solidFill>
                  <a:srgbClr val="1A1C1D"/>
                </a:solidFill>
                <a:latin typeface="Arial"/>
                <a:cs typeface="Arial"/>
              </a:rPr>
              <a:t>o</a:t>
            </a:r>
            <a:r>
              <a:rPr sz="950" b="1" spc="95" dirty="0">
                <a:solidFill>
                  <a:srgbClr val="1A1C1D"/>
                </a:solidFill>
                <a:latin typeface="Arial"/>
                <a:cs typeface="Arial"/>
              </a:rPr>
              <a:t>o</a:t>
            </a:r>
            <a:r>
              <a:rPr sz="950" b="1" spc="95" dirty="0">
                <a:solidFill>
                  <a:srgbClr val="113B62"/>
                </a:solidFill>
                <a:latin typeface="Arial"/>
                <a:cs typeface="Arial"/>
              </a:rPr>
              <a:t>l</a:t>
            </a:r>
            <a:endParaRPr sz="950" dirty="0">
              <a:latin typeface="Arial"/>
              <a:cs typeface="Arial"/>
            </a:endParaRPr>
          </a:p>
          <a:p>
            <a:pPr marL="17145" marR="3011805" indent="-5080">
              <a:lnSpc>
                <a:spcPts val="3000"/>
              </a:lnSpc>
              <a:spcBef>
                <a:spcPts val="85"/>
              </a:spcBef>
            </a:pPr>
            <a:r>
              <a:rPr sz="750" spc="-45" dirty="0" smtClean="0">
                <a:solidFill>
                  <a:srgbClr val="444B5D"/>
                </a:solidFill>
                <a:latin typeface="Times New Roman"/>
                <a:cs typeface="Times New Roman"/>
              </a:rPr>
              <a:t>S</a:t>
            </a:r>
            <a:r>
              <a:rPr lang="en-US" sz="750" spc="-50" dirty="0" smtClean="0">
                <a:solidFill>
                  <a:srgbClr val="444B5D"/>
                </a:solidFill>
                <a:latin typeface="Times New Roman"/>
                <a:cs typeface="Times New Roman"/>
              </a:rPr>
              <a:t>u</a:t>
            </a:r>
            <a:r>
              <a:rPr sz="750" spc="50" dirty="0" smtClean="0">
                <a:solidFill>
                  <a:srgbClr val="343644"/>
                </a:solidFill>
                <a:latin typeface="Times New Roman"/>
                <a:cs typeface="Times New Roman"/>
              </a:rPr>
              <a:t>p</a:t>
            </a:r>
            <a:r>
              <a:rPr sz="750" spc="20" dirty="0" smtClean="0">
                <a:solidFill>
                  <a:srgbClr val="444B5D"/>
                </a:solidFill>
                <a:latin typeface="Times New Roman"/>
                <a:cs typeface="Times New Roman"/>
              </a:rPr>
              <a:t>plier</a:t>
            </a:r>
            <a:r>
              <a:rPr sz="750" spc="30" dirty="0" smtClean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55" dirty="0">
                <a:solidFill>
                  <a:srgbClr val="313F60"/>
                </a:solidFill>
                <a:latin typeface="Times New Roman"/>
                <a:cs typeface="Times New Roman"/>
              </a:rPr>
              <a:t>Nam</a:t>
            </a:r>
            <a:r>
              <a:rPr sz="750" spc="50" dirty="0">
                <a:solidFill>
                  <a:srgbClr val="313F60"/>
                </a:solidFill>
                <a:latin typeface="Times New Roman"/>
                <a:cs typeface="Times New Roman"/>
              </a:rPr>
              <a:t>e</a:t>
            </a:r>
            <a:r>
              <a:rPr sz="750" spc="245" dirty="0">
                <a:solidFill>
                  <a:srgbClr val="5D5E67"/>
                </a:solidFill>
                <a:latin typeface="Times New Roman"/>
                <a:cs typeface="Times New Roman"/>
              </a:rPr>
              <a:t>:</a:t>
            </a:r>
            <a:r>
              <a:rPr sz="750" spc="220" dirty="0">
                <a:solidFill>
                  <a:srgbClr val="5D5E67"/>
                </a:solidFill>
                <a:latin typeface="Times New Roman"/>
                <a:cs typeface="Times New Roman"/>
              </a:rPr>
              <a:t> </a:t>
            </a:r>
            <a:r>
              <a:rPr sz="750" spc="35" dirty="0">
                <a:solidFill>
                  <a:srgbClr val="444B5D"/>
                </a:solidFill>
                <a:latin typeface="Times New Roman"/>
                <a:cs typeface="Times New Roman"/>
              </a:rPr>
              <a:t>Produ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c</a:t>
            </a:r>
            <a:r>
              <a:rPr sz="750" spc="80" dirty="0">
                <a:solidFill>
                  <a:srgbClr val="343644"/>
                </a:solidFill>
                <a:latin typeface="Times New Roman"/>
                <a:cs typeface="Times New Roman"/>
              </a:rPr>
              <a:t>t</a:t>
            </a:r>
            <a:r>
              <a:rPr sz="750" spc="114" dirty="0">
                <a:solidFill>
                  <a:srgbClr val="444B5D"/>
                </a:solidFill>
                <a:latin typeface="Times New Roman"/>
                <a:cs typeface="Times New Roman"/>
              </a:rPr>
              <a:t>/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Service </a:t>
            </a:r>
            <a:r>
              <a:rPr sz="750" spc="5" dirty="0">
                <a:solidFill>
                  <a:srgbClr val="343644"/>
                </a:solidFill>
                <a:latin typeface="Times New Roman"/>
                <a:cs typeface="Times New Roman"/>
              </a:rPr>
              <a:t>P</a:t>
            </a:r>
            <a:r>
              <a:rPr sz="750" spc="10" dirty="0">
                <a:solidFill>
                  <a:srgbClr val="343644"/>
                </a:solidFill>
                <a:latin typeface="Times New Roman"/>
                <a:cs typeface="Times New Roman"/>
              </a:rPr>
              <a:t>r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o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v</a:t>
            </a:r>
            <a:r>
              <a:rPr sz="750" spc="-30" dirty="0">
                <a:solidFill>
                  <a:srgbClr val="282B50"/>
                </a:solidFill>
                <a:latin typeface="Times New Roman"/>
                <a:cs typeface="Times New Roman"/>
              </a:rPr>
              <a:t>i</a:t>
            </a:r>
            <a:r>
              <a:rPr sz="750" spc="65" dirty="0">
                <a:solidFill>
                  <a:srgbClr val="444B5D"/>
                </a:solidFill>
                <a:latin typeface="Times New Roman"/>
                <a:cs typeface="Times New Roman"/>
              </a:rPr>
              <a:t>ded:</a:t>
            </a:r>
            <a:endParaRPr sz="750" dirty="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243023" y="5667878"/>
            <a:ext cx="36347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880" marR="1731645" indent="-551815">
              <a:lnSpc>
                <a:spcPct val="116500"/>
              </a:lnSpc>
              <a:tabLst>
                <a:tab pos="1024255" algn="l"/>
                <a:tab pos="1831339" algn="l"/>
              </a:tabLst>
            </a:pPr>
            <a:r>
              <a:rPr sz="750" spc="80" dirty="0">
                <a:solidFill>
                  <a:srgbClr val="444B5D"/>
                </a:solidFill>
                <a:latin typeface="Times New Roman"/>
                <a:cs typeface="Times New Roman"/>
              </a:rPr>
              <a:t>T</a:t>
            </a:r>
            <a:r>
              <a:rPr sz="750" spc="-15" dirty="0">
                <a:solidFill>
                  <a:srgbClr val="444B5D"/>
                </a:solidFill>
                <a:latin typeface="Times New Roman"/>
                <a:cs typeface="Times New Roman"/>
              </a:rPr>
              <a:t>o</a:t>
            </a:r>
            <a:r>
              <a:rPr sz="750" spc="75" dirty="0">
                <a:solidFill>
                  <a:srgbClr val="282B50"/>
                </a:solidFill>
                <a:latin typeface="Times New Roman"/>
                <a:cs typeface="Times New Roman"/>
              </a:rPr>
              <a:t>t</a:t>
            </a:r>
            <a:r>
              <a:rPr sz="750" spc="95" dirty="0">
                <a:solidFill>
                  <a:srgbClr val="444B5D"/>
                </a:solidFill>
                <a:latin typeface="Times New Roman"/>
                <a:cs typeface="Times New Roman"/>
              </a:rPr>
              <a:t>a</a:t>
            </a:r>
            <a:r>
              <a:rPr sz="750" spc="5" dirty="0">
                <a:solidFill>
                  <a:srgbClr val="2D6697"/>
                </a:solidFill>
                <a:latin typeface="Times New Roman"/>
                <a:cs typeface="Times New Roman"/>
              </a:rPr>
              <a:t>l</a:t>
            </a:r>
            <a:r>
              <a:rPr sz="750" spc="-10" dirty="0">
                <a:solidFill>
                  <a:srgbClr val="2D6697"/>
                </a:solidFill>
                <a:latin typeface="Times New Roman"/>
                <a:cs typeface="Times New Roman"/>
              </a:rPr>
              <a:t> </a:t>
            </a:r>
            <a:r>
              <a:rPr sz="750" spc="-70" dirty="0">
                <a:solidFill>
                  <a:srgbClr val="282B50"/>
                </a:solidFill>
                <a:latin typeface="Times New Roman"/>
                <a:cs typeface="Times New Roman"/>
              </a:rPr>
              <a:t>R</a:t>
            </a:r>
            <a:r>
              <a:rPr sz="750" spc="10" dirty="0">
                <a:solidFill>
                  <a:srgbClr val="444B5D"/>
                </a:solidFill>
                <a:latin typeface="Times New Roman"/>
                <a:cs typeface="Times New Roman"/>
              </a:rPr>
              <a:t>atin</a:t>
            </a:r>
            <a:r>
              <a:rPr sz="750" spc="-35" dirty="0">
                <a:solidFill>
                  <a:srgbClr val="444B5D"/>
                </a:solidFill>
                <a:latin typeface="Times New Roman"/>
                <a:cs typeface="Times New Roman"/>
              </a:rPr>
              <a:t>,</a:t>
            </a:r>
            <a:r>
              <a:rPr sz="750" spc="-110" dirty="0">
                <a:solidFill>
                  <a:srgbClr val="343644"/>
                </a:solidFill>
                <a:latin typeface="Times New Roman"/>
                <a:cs typeface="Times New Roman"/>
              </a:rPr>
              <a:t>g</a:t>
            </a:r>
            <a:r>
              <a:rPr sz="750" spc="-55" dirty="0">
                <a:solidFill>
                  <a:srgbClr val="5D5E67"/>
                </a:solidFill>
                <a:latin typeface="Times New Roman"/>
                <a:cs typeface="Times New Roman"/>
              </a:rPr>
              <a:t>:</a:t>
            </a:r>
            <a:r>
              <a:rPr sz="750" u="sng" dirty="0">
                <a:solidFill>
                  <a:srgbClr val="313F60"/>
                </a:solidFill>
                <a:latin typeface="Times New Roman"/>
                <a:cs typeface="Times New Roman"/>
              </a:rPr>
              <a:t> 	</a:t>
            </a:r>
            <a:r>
              <a:rPr lang="en-US" sz="750" u="sng" spc="-100" dirty="0" smtClean="0">
                <a:solidFill>
                  <a:srgbClr val="313F60"/>
                </a:solidFill>
                <a:latin typeface="Times New Roman"/>
                <a:cs typeface="Times New Roman"/>
              </a:rPr>
              <a:t>Total score</a:t>
            </a:r>
            <a:r>
              <a:rPr sz="750" u="sng" dirty="0">
                <a:solidFill>
                  <a:srgbClr val="1A1C1D"/>
                </a:solidFill>
                <a:latin typeface="Times New Roman"/>
                <a:cs typeface="Times New Roman"/>
              </a:rPr>
              <a:t>	</a:t>
            </a:r>
            <a:r>
              <a:rPr sz="750" dirty="0">
                <a:solidFill>
                  <a:srgbClr val="1A1C1D"/>
                </a:solidFill>
                <a:latin typeface="Times New Roman"/>
                <a:cs typeface="Times New Roman"/>
              </a:rPr>
              <a:t>,, </a:t>
            </a: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Number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444B5D"/>
                </a:solidFill>
                <a:latin typeface="Times New Roman"/>
                <a:cs typeface="Times New Roman"/>
              </a:rPr>
              <a:t>of</a:t>
            </a:r>
            <a:r>
              <a:rPr sz="750" spc="-1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313F60"/>
                </a:solidFill>
                <a:latin typeface="Times New Roman"/>
                <a:cs typeface="Times New Roman"/>
              </a:rPr>
              <a:t>Asse</a:t>
            </a:r>
            <a:r>
              <a:rPr sz="750" spc="-5" dirty="0">
                <a:solidFill>
                  <a:srgbClr val="5D5E67"/>
                </a:solidFill>
                <a:latin typeface="Times New Roman"/>
                <a:cs typeface="Times New Roman"/>
              </a:rPr>
              <a:t>s</a:t>
            </a:r>
            <a:r>
              <a:rPr sz="750" spc="30" dirty="0">
                <a:solidFill>
                  <a:srgbClr val="5D5E67"/>
                </a:solidFill>
                <a:latin typeface="Times New Roman"/>
                <a:cs typeface="Times New Roman"/>
              </a:rPr>
              <a:t>s</a:t>
            </a:r>
            <a:r>
              <a:rPr sz="750" spc="105" dirty="0">
                <a:solidFill>
                  <a:srgbClr val="5D5E67"/>
                </a:solidFill>
                <a:latin typeface="Times New Roman"/>
                <a:cs typeface="Times New Roman"/>
              </a:rPr>
              <a:t>ed</a:t>
            </a:r>
            <a:r>
              <a:rPr sz="750" spc="-30" dirty="0">
                <a:solidFill>
                  <a:srgbClr val="5D5E67"/>
                </a:solidFill>
                <a:latin typeface="Times New Roman"/>
                <a:cs typeface="Times New Roman"/>
              </a:rPr>
              <a:t> </a:t>
            </a:r>
            <a:r>
              <a:rPr sz="750" spc="65" dirty="0">
                <a:solidFill>
                  <a:srgbClr val="444B5D"/>
                </a:solidFill>
                <a:latin typeface="Times New Roman"/>
                <a:cs typeface="Times New Roman"/>
              </a:rPr>
              <a:t>Me</a:t>
            </a:r>
            <a:r>
              <a:rPr sz="750" spc="90" dirty="0">
                <a:solidFill>
                  <a:srgbClr val="444B5D"/>
                </a:solidFill>
                <a:latin typeface="Times New Roman"/>
                <a:cs typeface="Times New Roman"/>
              </a:rPr>
              <a:t>a</a:t>
            </a:r>
            <a:r>
              <a:rPr sz="750" spc="30" dirty="0">
                <a:solidFill>
                  <a:srgbClr val="446080"/>
                </a:solidFill>
                <a:latin typeface="Times New Roman"/>
                <a:cs typeface="Times New Roman"/>
              </a:rPr>
              <a:t>s</a:t>
            </a:r>
            <a:r>
              <a:rPr sz="750" spc="55" dirty="0">
                <a:solidFill>
                  <a:srgbClr val="444B5D"/>
                </a:solidFill>
                <a:latin typeface="Times New Roman"/>
                <a:cs typeface="Times New Roman"/>
              </a:rPr>
              <a:t>ures</a:t>
            </a:r>
            <a:endParaRPr sz="750" dirty="0">
              <a:latin typeface="Times New Roman"/>
              <a:cs typeface="Times New Roman"/>
            </a:endParaRPr>
          </a:p>
          <a:p>
            <a:pPr marL="12700">
              <a:lnSpc>
                <a:spcPts val="775"/>
              </a:lnSpc>
              <a:spcBef>
                <a:spcPts val="110"/>
              </a:spcBef>
            </a:pPr>
            <a:r>
              <a:rPr sz="750" spc="60" dirty="0">
                <a:solidFill>
                  <a:srgbClr val="444B5D"/>
                </a:solidFill>
                <a:latin typeface="Times New Roman"/>
                <a:cs typeface="Times New Roman"/>
              </a:rPr>
              <a:t>Status:</a:t>
            </a:r>
            <a:endParaRPr sz="750" dirty="0">
              <a:latin typeface="Times New Roman"/>
              <a:cs typeface="Times New Roman"/>
            </a:endParaRPr>
          </a:p>
          <a:p>
            <a:pPr marL="17145">
              <a:lnSpc>
                <a:spcPts val="1075"/>
              </a:lnSpc>
            </a:pPr>
            <a:r>
              <a:rPr sz="650" spc="30" dirty="0">
                <a:solidFill>
                  <a:srgbClr val="444B5D"/>
                </a:solidFill>
                <a:latin typeface="Arial"/>
                <a:cs typeface="Arial"/>
              </a:rPr>
              <a:t>V</a:t>
            </a:r>
            <a:r>
              <a:rPr sz="650" spc="40" dirty="0">
                <a:solidFill>
                  <a:srgbClr val="282B50"/>
                </a:solidFill>
                <a:latin typeface="Arial"/>
                <a:cs typeface="Arial"/>
              </a:rPr>
              <a:t>ery</a:t>
            </a:r>
            <a:r>
              <a:rPr sz="650" spc="-90" dirty="0">
                <a:solidFill>
                  <a:srgbClr val="282B50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444B5D"/>
                </a:solidFill>
                <a:latin typeface="Times New Roman"/>
                <a:cs typeface="Times New Roman"/>
              </a:rPr>
              <a:t>Good</a:t>
            </a:r>
            <a:r>
              <a:rPr sz="700" spc="-2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40" dirty="0">
                <a:solidFill>
                  <a:srgbClr val="444B5D"/>
                </a:solidFill>
                <a:latin typeface="Arial"/>
                <a:cs typeface="Arial"/>
              </a:rPr>
              <a:t>(</a:t>
            </a:r>
            <a:r>
              <a:rPr sz="750" spc="-75" dirty="0">
                <a:solidFill>
                  <a:srgbClr val="343644"/>
                </a:solidFill>
                <a:latin typeface="Arial"/>
                <a:cs typeface="Arial"/>
              </a:rPr>
              <a:t>4.5+</a:t>
            </a:r>
            <a:r>
              <a:rPr sz="750" spc="-130" dirty="0">
                <a:solidFill>
                  <a:srgbClr val="343644"/>
                </a:solidFill>
                <a:latin typeface="Arial"/>
                <a:cs typeface="Arial"/>
              </a:rPr>
              <a:t>"</a:t>
            </a:r>
            <a:r>
              <a:rPr sz="750" spc="105" dirty="0">
                <a:solidFill>
                  <a:srgbClr val="343644"/>
                </a:solidFill>
                <a:latin typeface="Arial"/>
                <a:cs typeface="Arial"/>
              </a:rPr>
              <a:t>)</a:t>
            </a:r>
            <a:r>
              <a:rPr sz="1000" spc="185" dirty="0">
                <a:solidFill>
                  <a:srgbClr val="315480"/>
                </a:solidFill>
                <a:latin typeface="Times New Roman"/>
                <a:cs typeface="Times New Roman"/>
              </a:rPr>
              <a:t>/</a:t>
            </a:r>
            <a:r>
              <a:rPr sz="1000" spc="-130" dirty="0">
                <a:solidFill>
                  <a:srgbClr val="444B5D"/>
                </a:solidFill>
                <a:latin typeface="Times New Roman"/>
                <a:cs typeface="Times New Roman"/>
              </a:rPr>
              <a:t>Good</a:t>
            </a:r>
            <a:r>
              <a:rPr sz="1000" spc="-4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650" spc="-114" dirty="0">
                <a:solidFill>
                  <a:srgbClr val="315480"/>
                </a:solidFill>
                <a:latin typeface="Arial"/>
                <a:cs typeface="Arial"/>
              </a:rPr>
              <a:t>(</a:t>
            </a:r>
            <a:r>
              <a:rPr sz="650" spc="-455" dirty="0">
                <a:solidFill>
                  <a:srgbClr val="343644"/>
                </a:solidFill>
                <a:latin typeface="Arial"/>
                <a:cs typeface="Arial"/>
              </a:rPr>
              <a:t>3</a:t>
            </a:r>
            <a:r>
              <a:rPr sz="650" spc="-380" dirty="0">
                <a:solidFill>
                  <a:srgbClr val="444B5D"/>
                </a:solidFill>
                <a:latin typeface="Arial"/>
                <a:cs typeface="Arial"/>
              </a:rPr>
              <a:t>.</a:t>
            </a:r>
            <a:r>
              <a:rPr sz="650" spc="70" dirty="0">
                <a:solidFill>
                  <a:srgbClr val="444B5D"/>
                </a:solidFill>
                <a:latin typeface="Arial"/>
                <a:cs typeface="Arial"/>
              </a:rPr>
              <a:t>J</a:t>
            </a:r>
            <a:r>
              <a:rPr sz="650" spc="140" dirty="0">
                <a:solidFill>
                  <a:srgbClr val="315480"/>
                </a:solidFill>
                <a:latin typeface="Arial"/>
                <a:cs typeface="Arial"/>
              </a:rPr>
              <a:t>-</a:t>
            </a:r>
            <a:r>
              <a:rPr sz="750" spc="30" dirty="0">
                <a:solidFill>
                  <a:srgbClr val="343644"/>
                </a:solidFill>
                <a:latin typeface="Times New Roman"/>
                <a:cs typeface="Times New Roman"/>
              </a:rPr>
              <a:t>4.</a:t>
            </a:r>
            <a:r>
              <a:rPr sz="750" spc="-25" dirty="0">
                <a:solidFill>
                  <a:srgbClr val="343644"/>
                </a:solidFill>
                <a:latin typeface="Times New Roman"/>
                <a:cs typeface="Times New Roman"/>
              </a:rPr>
              <a:t>4</a:t>
            </a:r>
            <a:r>
              <a:rPr sz="750" spc="105" dirty="0">
                <a:solidFill>
                  <a:srgbClr val="444B5D"/>
                </a:solidFill>
                <a:latin typeface="Times New Roman"/>
                <a:cs typeface="Times New Roman"/>
              </a:rPr>
              <a:t>)</a:t>
            </a:r>
            <a:r>
              <a:rPr sz="750" spc="145" dirty="0">
                <a:solidFill>
                  <a:srgbClr val="315480"/>
                </a:solidFill>
                <a:latin typeface="Times New Roman"/>
                <a:cs typeface="Times New Roman"/>
              </a:rPr>
              <a:t>/</a:t>
            </a:r>
            <a:r>
              <a:rPr sz="750" spc="-5" dirty="0">
                <a:solidFill>
                  <a:srgbClr val="315480"/>
                </a:solidFill>
                <a:latin typeface="Times New Roman"/>
                <a:cs typeface="Times New Roman"/>
              </a:rPr>
              <a:t> </a:t>
            </a:r>
            <a:r>
              <a:rPr sz="650" spc="30" dirty="0">
                <a:solidFill>
                  <a:srgbClr val="343644"/>
                </a:solidFill>
                <a:latin typeface="Arial"/>
                <a:cs typeface="Arial"/>
              </a:rPr>
              <a:t>Avera</a:t>
            </a:r>
            <a:r>
              <a:rPr sz="650" spc="-45" dirty="0">
                <a:solidFill>
                  <a:srgbClr val="343644"/>
                </a:solidFill>
                <a:latin typeface="Arial"/>
                <a:cs typeface="Arial"/>
              </a:rPr>
              <a:t>g</a:t>
            </a:r>
            <a:r>
              <a:rPr sz="650" spc="140" dirty="0">
                <a:solidFill>
                  <a:srgbClr val="343644"/>
                </a:solidFill>
                <a:latin typeface="Arial"/>
                <a:cs typeface="Arial"/>
              </a:rPr>
              <a:t>e</a:t>
            </a:r>
            <a:r>
              <a:rPr sz="700" spc="-325" dirty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sz="700" spc="40" dirty="0">
                <a:solidFill>
                  <a:srgbClr val="444B5D"/>
                </a:solidFill>
                <a:latin typeface="Arial"/>
                <a:cs typeface="Arial"/>
              </a:rPr>
              <a:t>f3</a:t>
            </a:r>
            <a:r>
              <a:rPr sz="700" spc="-110" dirty="0">
                <a:solidFill>
                  <a:srgbClr val="444B5D"/>
                </a:solidFill>
                <a:latin typeface="Arial"/>
                <a:cs typeface="Arial"/>
              </a:rPr>
              <a:t>.</a:t>
            </a:r>
            <a:r>
              <a:rPr sz="700" spc="-25" dirty="0">
                <a:solidFill>
                  <a:srgbClr val="444B5D"/>
                </a:solidFill>
                <a:latin typeface="Arial"/>
                <a:cs typeface="Arial"/>
              </a:rPr>
              <a:t>&amp;-</a:t>
            </a:r>
            <a:r>
              <a:rPr sz="700" spc="-50" dirty="0">
                <a:solidFill>
                  <a:srgbClr val="444B5D"/>
                </a:solidFill>
                <a:latin typeface="Arial"/>
                <a:cs typeface="Arial"/>
              </a:rPr>
              <a:t> </a:t>
            </a:r>
            <a:r>
              <a:rPr sz="700" spc="40" dirty="0">
                <a:solidFill>
                  <a:srgbClr val="444B5D"/>
                </a:solidFill>
                <a:latin typeface="Times New Roman"/>
                <a:cs typeface="Times New Roman"/>
              </a:rPr>
              <a:t>2.</a:t>
            </a:r>
            <a:r>
              <a:rPr sz="700" spc="-20" dirty="0">
                <a:solidFill>
                  <a:srgbClr val="444B5D"/>
                </a:solidFill>
                <a:latin typeface="Times New Roman"/>
                <a:cs typeface="Times New Roman"/>
              </a:rPr>
              <a:t>9</a:t>
            </a:r>
            <a:r>
              <a:rPr sz="700" spc="30" dirty="0">
                <a:solidFill>
                  <a:srgbClr val="1F5295"/>
                </a:solidFill>
                <a:latin typeface="Times New Roman"/>
                <a:cs typeface="Times New Roman"/>
              </a:rPr>
              <a:t>)</a:t>
            </a:r>
            <a:r>
              <a:rPr sz="700" spc="-80" dirty="0">
                <a:solidFill>
                  <a:srgbClr val="1F5295"/>
                </a:solidFill>
                <a:latin typeface="Times New Roman"/>
                <a:cs typeface="Times New Roman"/>
              </a:rPr>
              <a:t> </a:t>
            </a:r>
            <a:r>
              <a:rPr sz="700" spc="160" dirty="0">
                <a:solidFill>
                  <a:srgbClr val="315480"/>
                </a:solidFill>
                <a:latin typeface="Times New Roman"/>
                <a:cs typeface="Times New Roman"/>
              </a:rPr>
              <a:t>/</a:t>
            </a:r>
            <a:r>
              <a:rPr sz="700" spc="-25" dirty="0">
                <a:solidFill>
                  <a:srgbClr val="315480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srgbClr val="343644"/>
                </a:solidFill>
                <a:latin typeface="Arial"/>
                <a:cs typeface="Arial"/>
              </a:rPr>
              <a:t>P</a:t>
            </a:r>
            <a:r>
              <a:rPr sz="650" spc="45" dirty="0">
                <a:solidFill>
                  <a:srgbClr val="444B5D"/>
                </a:solidFill>
                <a:latin typeface="Arial"/>
                <a:cs typeface="Arial"/>
              </a:rPr>
              <a:t>oor</a:t>
            </a:r>
            <a:r>
              <a:rPr sz="650" spc="5" dirty="0">
                <a:solidFill>
                  <a:srgbClr val="444B5D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444B5D"/>
                </a:solidFill>
                <a:latin typeface="Arial"/>
                <a:cs typeface="Arial"/>
              </a:rPr>
              <a:t>(2.8-</a:t>
            </a:r>
            <a:r>
              <a:rPr sz="650" spc="-45" dirty="0">
                <a:solidFill>
                  <a:srgbClr val="444B5D"/>
                </a:solidFill>
                <a:latin typeface="Arial"/>
                <a:cs typeface="Arial"/>
              </a:rPr>
              <a:t> </a:t>
            </a:r>
            <a:r>
              <a:rPr sz="950" spc="-60" dirty="0" smtClean="0">
                <a:solidFill>
                  <a:srgbClr val="444B5D"/>
                </a:solidFill>
                <a:latin typeface="Arial"/>
                <a:cs typeface="Arial"/>
              </a:rPr>
              <a:t>2.</a:t>
            </a:r>
            <a:r>
              <a:rPr sz="950" spc="-265" dirty="0" smtClean="0">
                <a:solidFill>
                  <a:srgbClr val="444B5D"/>
                </a:solidFill>
                <a:latin typeface="Arial"/>
                <a:cs typeface="Arial"/>
              </a:rPr>
              <a:t>1</a:t>
            </a:r>
            <a:r>
              <a:rPr lang="en-US" sz="950" spc="-135" dirty="0" smtClean="0">
                <a:solidFill>
                  <a:srgbClr val="2D6697"/>
                </a:solidFill>
                <a:latin typeface="Arial"/>
                <a:cs typeface="Arial"/>
              </a:rPr>
              <a:t>) </a:t>
            </a:r>
            <a:r>
              <a:rPr sz="650" spc="210" dirty="0" smtClean="0">
                <a:solidFill>
                  <a:srgbClr val="2D6697"/>
                </a:solidFill>
                <a:latin typeface="Arial"/>
                <a:cs typeface="Arial"/>
              </a:rPr>
              <a:t>/</a:t>
            </a:r>
            <a:r>
              <a:rPr sz="650" spc="-105" dirty="0" smtClean="0">
                <a:solidFill>
                  <a:srgbClr val="2D6697"/>
                </a:solidFill>
                <a:latin typeface="Arial"/>
                <a:cs typeface="Arial"/>
              </a:rPr>
              <a:t> </a:t>
            </a:r>
            <a:r>
              <a:rPr sz="650" spc="-5" dirty="0" err="1" smtClean="0">
                <a:solidFill>
                  <a:srgbClr val="313F60"/>
                </a:solidFill>
                <a:latin typeface="Arial"/>
                <a:cs typeface="Arial"/>
              </a:rPr>
              <a:t>V</a:t>
            </a:r>
            <a:r>
              <a:rPr sz="650" spc="70" dirty="0" err="1" smtClean="0">
                <a:solidFill>
                  <a:srgbClr val="343644"/>
                </a:solidFill>
                <a:latin typeface="Arial"/>
                <a:cs typeface="Arial"/>
              </a:rPr>
              <a:t>e</a:t>
            </a:r>
            <a:r>
              <a:rPr sz="650" spc="65" dirty="0" err="1" smtClean="0">
                <a:solidFill>
                  <a:srgbClr val="444B5D"/>
                </a:solidFill>
                <a:latin typeface="Arial"/>
                <a:cs typeface="Arial"/>
              </a:rPr>
              <a:t>r</a:t>
            </a:r>
            <a:r>
              <a:rPr sz="650" spc="150" dirty="0" err="1" smtClean="0">
                <a:solidFill>
                  <a:srgbClr val="444B5D"/>
                </a:solidFill>
                <a:latin typeface="Arial"/>
                <a:cs typeface="Arial"/>
              </a:rPr>
              <a:t>y</a:t>
            </a:r>
            <a:r>
              <a:rPr sz="650" spc="-40" dirty="0" err="1" smtClean="0">
                <a:solidFill>
                  <a:srgbClr val="343644"/>
                </a:solidFill>
                <a:latin typeface="Arial"/>
                <a:cs typeface="Arial"/>
              </a:rPr>
              <a:t>P</a:t>
            </a:r>
            <a:r>
              <a:rPr lang="en-US" sz="650" spc="-75" dirty="0" err="1" smtClean="0">
                <a:solidFill>
                  <a:srgbClr val="444B5D"/>
                </a:solidFill>
                <a:latin typeface="Arial"/>
                <a:cs typeface="Arial"/>
              </a:rPr>
              <a:t>oor</a:t>
            </a:r>
            <a:r>
              <a:rPr lang="en-US" sz="650" spc="-75" dirty="0" smtClean="0">
                <a:solidFill>
                  <a:srgbClr val="444B5D"/>
                </a:solidFill>
                <a:latin typeface="Arial"/>
                <a:cs typeface="Arial"/>
              </a:rPr>
              <a:t> </a:t>
            </a:r>
            <a:r>
              <a:rPr sz="650" spc="-75" dirty="0" smtClean="0">
                <a:solidFill>
                  <a:srgbClr val="444B5D"/>
                </a:solidFill>
                <a:latin typeface="Arial"/>
                <a:cs typeface="Arial"/>
              </a:rPr>
              <a:t>(</a:t>
            </a:r>
            <a:r>
              <a:rPr sz="650" spc="-75" dirty="0">
                <a:solidFill>
                  <a:srgbClr val="444B5D"/>
                </a:solidFill>
                <a:latin typeface="Arial"/>
                <a:cs typeface="Arial"/>
              </a:rPr>
              <a:t>W</a:t>
            </a:r>
            <a:r>
              <a:rPr sz="650" spc="-40" dirty="0">
                <a:solidFill>
                  <a:srgbClr val="444B5D"/>
                </a:solidFill>
                <a:latin typeface="Arial"/>
                <a:cs typeface="Arial"/>
              </a:rPr>
              <a:t> </a:t>
            </a:r>
            <a:r>
              <a:rPr sz="650" spc="30" dirty="0">
                <a:solidFill>
                  <a:srgbClr val="444B5D"/>
                </a:solidFill>
                <a:latin typeface="Arial"/>
                <a:cs typeface="Arial"/>
              </a:rPr>
              <a:t>(</a:t>
            </a:r>
            <a:r>
              <a:rPr sz="650" spc="50" dirty="0">
                <a:solidFill>
                  <a:srgbClr val="343644"/>
                </a:solidFill>
                <a:latin typeface="Arial"/>
                <a:cs typeface="Arial"/>
              </a:rPr>
              <a:t>2</a:t>
            </a:r>
            <a:r>
              <a:rPr sz="650" spc="-90" dirty="0">
                <a:solidFill>
                  <a:srgbClr val="343644"/>
                </a:solidFill>
                <a:latin typeface="Arial"/>
                <a:cs typeface="Arial"/>
              </a:rPr>
              <a:t>.</a:t>
            </a:r>
            <a:r>
              <a:rPr sz="650" spc="50" dirty="0">
                <a:solidFill>
                  <a:srgbClr val="444B5D"/>
                </a:solidFill>
                <a:latin typeface="Arial"/>
                <a:cs typeface="Arial"/>
              </a:rPr>
              <a:t>0-0</a:t>
            </a:r>
            <a:r>
              <a:rPr sz="650" spc="-50" dirty="0">
                <a:solidFill>
                  <a:srgbClr val="444B5D"/>
                </a:solidFill>
                <a:latin typeface="Arial"/>
                <a:cs typeface="Arial"/>
              </a:rPr>
              <a:t>.</a:t>
            </a:r>
            <a:r>
              <a:rPr sz="650" spc="-5" dirty="0">
                <a:solidFill>
                  <a:srgbClr val="444B5D"/>
                </a:solidFill>
                <a:latin typeface="Arial"/>
                <a:cs typeface="Arial"/>
              </a:rPr>
              <a:t>0</a:t>
            </a:r>
            <a:r>
              <a:rPr sz="650" spc="135" dirty="0">
                <a:solidFill>
                  <a:srgbClr val="2D6697"/>
                </a:solidFill>
                <a:latin typeface="Arial"/>
                <a:cs typeface="Arial"/>
              </a:rPr>
              <a:t>)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52210" y="6329690"/>
            <a:ext cx="385952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solidFill>
                  <a:srgbClr val="444B5D"/>
                </a:solidFill>
                <a:latin typeface="Times New Roman"/>
                <a:cs typeface="Times New Roman"/>
              </a:rPr>
              <a:t>P</a:t>
            </a:r>
            <a:r>
              <a:rPr sz="750" spc="35" dirty="0">
                <a:solidFill>
                  <a:srgbClr val="343644"/>
                </a:solidFill>
                <a:latin typeface="Times New Roman"/>
                <a:cs typeface="Times New Roman"/>
              </a:rPr>
              <a:t>erf</a:t>
            </a:r>
            <a:r>
              <a:rPr sz="750" spc="65" dirty="0">
                <a:solidFill>
                  <a:srgbClr val="444B5D"/>
                </a:solidFill>
                <a:latin typeface="Times New Roman"/>
                <a:cs typeface="Times New Roman"/>
              </a:rPr>
              <a:t>orman</a:t>
            </a:r>
            <a:r>
              <a:rPr sz="750" spc="40" dirty="0">
                <a:solidFill>
                  <a:srgbClr val="444B5D"/>
                </a:solidFill>
                <a:latin typeface="Times New Roman"/>
                <a:cs typeface="Times New Roman"/>
              </a:rPr>
              <a:t>c</a:t>
            </a:r>
            <a:r>
              <a:rPr sz="750" spc="12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-70" dirty="0">
                <a:solidFill>
                  <a:srgbClr val="343644"/>
                </a:solidFill>
                <a:latin typeface="Times New Roman"/>
                <a:cs typeface="Times New Roman"/>
              </a:rPr>
              <a:t> </a:t>
            </a:r>
            <a:r>
              <a:rPr sz="750" spc="-75" dirty="0">
                <a:solidFill>
                  <a:srgbClr val="282B50"/>
                </a:solidFill>
                <a:latin typeface="Times New Roman"/>
                <a:cs typeface="Times New Roman"/>
              </a:rPr>
              <a:t>I</a:t>
            </a:r>
            <a:r>
              <a:rPr sz="750" spc="55" dirty="0">
                <a:solidFill>
                  <a:srgbClr val="444B5D"/>
                </a:solidFill>
                <a:latin typeface="Times New Roman"/>
                <a:cs typeface="Times New Roman"/>
              </a:rPr>
              <a:t>mpro</a:t>
            </a:r>
            <a:r>
              <a:rPr sz="750" spc="45" dirty="0">
                <a:solidFill>
                  <a:srgbClr val="444B5D"/>
                </a:solidFill>
                <a:latin typeface="Times New Roman"/>
                <a:cs typeface="Times New Roman"/>
              </a:rPr>
              <a:t>v</a:t>
            </a:r>
            <a:r>
              <a:rPr sz="750" spc="95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25" dirty="0">
                <a:solidFill>
                  <a:srgbClr val="444B5D"/>
                </a:solidFill>
                <a:latin typeface="Times New Roman"/>
                <a:cs typeface="Times New Roman"/>
              </a:rPr>
              <a:t>m</a:t>
            </a:r>
            <a:r>
              <a:rPr sz="750" spc="-114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30" dirty="0">
                <a:solidFill>
                  <a:srgbClr val="343644"/>
                </a:solidFill>
                <a:latin typeface="Times New Roman"/>
                <a:cs typeface="Times New Roman"/>
              </a:rPr>
              <a:t>e</a:t>
            </a:r>
            <a:r>
              <a:rPr sz="750" spc="50" dirty="0">
                <a:solidFill>
                  <a:srgbClr val="343644"/>
                </a:solidFill>
                <a:latin typeface="Times New Roman"/>
                <a:cs typeface="Times New Roman"/>
              </a:rPr>
              <a:t>n</a:t>
            </a:r>
            <a:r>
              <a:rPr sz="750" spc="120" dirty="0">
                <a:solidFill>
                  <a:srgbClr val="444B5D"/>
                </a:solidFill>
                <a:latin typeface="Times New Roman"/>
                <a:cs typeface="Times New Roman"/>
              </a:rPr>
              <a:t>t</a:t>
            </a:r>
            <a:r>
              <a:rPr sz="750" spc="-5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10" dirty="0">
                <a:solidFill>
                  <a:srgbClr val="444B5D"/>
                </a:solidFill>
                <a:latin typeface="Times New Roman"/>
                <a:cs typeface="Times New Roman"/>
              </a:rPr>
              <a:t>Act</a:t>
            </a:r>
            <a:r>
              <a:rPr sz="750" dirty="0">
                <a:solidFill>
                  <a:srgbClr val="444B5D"/>
                </a:solidFill>
                <a:latin typeface="Times New Roman"/>
                <a:cs typeface="Times New Roman"/>
              </a:rPr>
              <a:t>i</a:t>
            </a:r>
            <a:r>
              <a:rPr sz="750" spc="130" dirty="0">
                <a:solidFill>
                  <a:srgbClr val="446080"/>
                </a:solidFill>
                <a:latin typeface="Times New Roman"/>
                <a:cs typeface="Times New Roman"/>
              </a:rPr>
              <a:t>o</a:t>
            </a:r>
            <a:r>
              <a:rPr sz="750" spc="20" dirty="0">
                <a:solidFill>
                  <a:srgbClr val="5D5E67"/>
                </a:solidFill>
                <a:latin typeface="Times New Roman"/>
                <a:cs typeface="Times New Roman"/>
              </a:rPr>
              <a:t>n</a:t>
            </a:r>
            <a:r>
              <a:rPr sz="750" spc="65" dirty="0">
                <a:solidFill>
                  <a:srgbClr val="5D5E67"/>
                </a:solidFill>
                <a:latin typeface="Times New Roman"/>
                <a:cs typeface="Times New Roman"/>
              </a:rPr>
              <a:t>s</a:t>
            </a:r>
            <a:r>
              <a:rPr sz="750" spc="155" dirty="0">
                <a:solidFill>
                  <a:srgbClr val="315480"/>
                </a:solidFill>
                <a:latin typeface="Times New Roman"/>
                <a:cs typeface="Times New Roman"/>
              </a:rPr>
              <a:t>:</a:t>
            </a:r>
            <a:r>
              <a:rPr sz="750" dirty="0">
                <a:solidFill>
                  <a:srgbClr val="315480"/>
                </a:solidFill>
                <a:latin typeface="Times New Roman"/>
                <a:cs typeface="Times New Roman"/>
              </a:rPr>
              <a:t> </a:t>
            </a:r>
            <a:r>
              <a:rPr sz="750" spc="-30" dirty="0">
                <a:solidFill>
                  <a:srgbClr val="315480"/>
                </a:solidFill>
                <a:latin typeface="Times New Roman"/>
                <a:cs typeface="Times New Roman"/>
              </a:rPr>
              <a:t> </a:t>
            </a:r>
            <a:r>
              <a:rPr sz="750" spc="-495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750" spc="-409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750" spc="-45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750" spc="-495" dirty="0">
                <a:solidFill>
                  <a:srgbClr val="010101"/>
                </a:solidFill>
                <a:latin typeface="Times New Roman"/>
                <a:cs typeface="Times New Roman"/>
              </a:rPr>
              <a:t>-----</a:t>
            </a:r>
            <a:r>
              <a:rPr sz="750" spc="-409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750" spc="-450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750" spc="-495" dirty="0">
                <a:solidFill>
                  <a:srgbClr val="010101"/>
                </a:solidFill>
                <a:latin typeface="Times New Roman"/>
                <a:cs typeface="Times New Roman"/>
              </a:rPr>
              <a:t>-----</a:t>
            </a:r>
            <a:r>
              <a:rPr sz="750" spc="135" dirty="0">
                <a:solidFill>
                  <a:srgbClr val="010101"/>
                </a:solidFill>
                <a:latin typeface="Times New Roman"/>
                <a:cs typeface="Times New Roman"/>
              </a:rPr>
              <a:t>-</a:t>
            </a:r>
            <a:r>
              <a:rPr sz="750" spc="455" dirty="0">
                <a:solidFill>
                  <a:srgbClr val="1A1C1D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252210" y="6591463"/>
            <a:ext cx="383159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solidFill>
                  <a:srgbClr val="444B5D"/>
                </a:solidFill>
                <a:latin typeface="Times New Roman"/>
                <a:cs typeface="Times New Roman"/>
              </a:rPr>
              <a:t>Rating:</a:t>
            </a:r>
            <a:r>
              <a:rPr sz="750" spc="-12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180" dirty="0">
                <a:solidFill>
                  <a:srgbClr val="010101"/>
                </a:solidFill>
                <a:latin typeface="Times New Roman"/>
                <a:cs typeface="Times New Roman"/>
              </a:rPr>
              <a:t>·</a:t>
            </a:r>
            <a:r>
              <a:rPr sz="750" spc="60" dirty="0">
                <a:solidFill>
                  <a:srgbClr val="5D5E67"/>
                </a:solidFill>
                <a:latin typeface="Times New Roman"/>
                <a:cs typeface="Times New Roman"/>
              </a:rPr>
              <a:t>com</a:t>
            </a:r>
            <a:r>
              <a:rPr sz="750" spc="20" dirty="0">
                <a:solidFill>
                  <a:srgbClr val="5D5E67"/>
                </a:solidFill>
                <a:latin typeface="Times New Roman"/>
                <a:cs typeface="Times New Roman"/>
              </a:rPr>
              <a:t>p</a:t>
            </a:r>
            <a:r>
              <a:rPr sz="750" spc="55" dirty="0">
                <a:solidFill>
                  <a:srgbClr val="282B50"/>
                </a:solidFill>
                <a:latin typeface="Times New Roman"/>
                <a:cs typeface="Times New Roman"/>
              </a:rPr>
              <a:t>le</a:t>
            </a:r>
            <a:r>
              <a:rPr sz="750" dirty="0">
                <a:solidFill>
                  <a:srgbClr val="282B50"/>
                </a:solidFill>
                <a:latin typeface="Times New Roman"/>
                <a:cs typeface="Times New Roman"/>
              </a:rPr>
              <a:t>t</a:t>
            </a:r>
            <a:r>
              <a:rPr sz="750" spc="60" dirty="0">
                <a:solidFill>
                  <a:srgbClr val="5D5E67"/>
                </a:solidFill>
                <a:latin typeface="Times New Roman"/>
                <a:cs typeface="Times New Roman"/>
              </a:rPr>
              <a:t>e</a:t>
            </a:r>
            <a:r>
              <a:rPr sz="750" spc="114" dirty="0">
                <a:solidFill>
                  <a:srgbClr val="446080"/>
                </a:solidFill>
                <a:latin typeface="Times New Roman"/>
                <a:cs typeface="Times New Roman"/>
              </a:rPr>
              <a:t>d</a:t>
            </a:r>
            <a:r>
              <a:rPr sz="750" spc="-30" dirty="0">
                <a:solidFill>
                  <a:srgbClr val="446080"/>
                </a:solidFill>
                <a:latin typeface="Times New Roman"/>
                <a:cs typeface="Times New Roman"/>
              </a:rPr>
              <a:t> </a:t>
            </a:r>
            <a:r>
              <a:rPr sz="750" spc="50" dirty="0">
                <a:solidFill>
                  <a:srgbClr val="444B5D"/>
                </a:solidFill>
                <a:latin typeface="Times New Roman"/>
                <a:cs typeface="Times New Roman"/>
              </a:rPr>
              <a:t>by</a:t>
            </a:r>
            <a:r>
              <a:rPr sz="750" spc="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40" dirty="0">
                <a:solidFill>
                  <a:srgbClr val="444B5D"/>
                </a:solidFill>
                <a:latin typeface="Times New Roman"/>
                <a:cs typeface="Times New Roman"/>
              </a:rPr>
              <a:t>(</a:t>
            </a:r>
            <a:r>
              <a:rPr sz="750" spc="25" dirty="0">
                <a:solidFill>
                  <a:srgbClr val="315480"/>
                </a:solidFill>
                <a:latin typeface="Times New Roman"/>
                <a:cs typeface="Times New Roman"/>
              </a:rPr>
              <a:t>N</a:t>
            </a:r>
            <a:r>
              <a:rPr sz="750" spc="265" dirty="0">
                <a:solidFill>
                  <a:srgbClr val="444B5D"/>
                </a:solidFill>
                <a:latin typeface="Times New Roman"/>
                <a:cs typeface="Times New Roman"/>
              </a:rPr>
              <a:t>ame</a:t>
            </a:r>
            <a:r>
              <a:rPr sz="750" spc="-30" dirty="0">
                <a:solidFill>
                  <a:srgbClr val="444B5D"/>
                </a:solidFill>
                <a:latin typeface="Times New Roman"/>
                <a:cs typeface="Times New Roman"/>
              </a:rPr>
              <a:t>):</a:t>
            </a:r>
            <a:r>
              <a:rPr sz="750" spc="155" dirty="0">
                <a:solidFill>
                  <a:srgbClr val="444B5D"/>
                </a:solidFill>
                <a:latin typeface="Times New Roman"/>
                <a:cs typeface="Times New Roman"/>
              </a:rPr>
              <a:t>-</a:t>
            </a:r>
            <a:r>
              <a:rPr sz="750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85" dirty="0">
                <a:solidFill>
                  <a:srgbClr val="444B5D"/>
                </a:solidFill>
                <a:latin typeface="Times New Roman"/>
                <a:cs typeface="Times New Roman"/>
              </a:rPr>
              <a:t> </a:t>
            </a:r>
            <a:r>
              <a:rPr sz="750" spc="-409" dirty="0">
                <a:solidFill>
                  <a:srgbClr val="444B5D"/>
                </a:solidFill>
                <a:latin typeface="Times New Roman"/>
                <a:cs typeface="Times New Roman"/>
              </a:rPr>
              <a:t>-</a:t>
            </a:r>
            <a:r>
              <a:rPr sz="750" spc="-450" dirty="0">
                <a:solidFill>
                  <a:srgbClr val="444B5D"/>
                </a:solidFill>
                <a:latin typeface="Times New Roman"/>
                <a:cs typeface="Times New Roman"/>
              </a:rPr>
              <a:t>-</a:t>
            </a:r>
            <a:r>
              <a:rPr sz="750" spc="-495" dirty="0">
                <a:solidFill>
                  <a:srgbClr val="444B5D"/>
                </a:solidFill>
                <a:latin typeface="Times New Roman"/>
                <a:cs typeface="Times New Roman"/>
              </a:rPr>
              <a:t>-----</a:t>
            </a:r>
            <a:r>
              <a:rPr sz="750" spc="-409" dirty="0">
                <a:solidFill>
                  <a:srgbClr val="444B5D"/>
                </a:solidFill>
                <a:latin typeface="Times New Roman"/>
                <a:cs typeface="Times New Roman"/>
              </a:rPr>
              <a:t>-</a:t>
            </a:r>
            <a:r>
              <a:rPr sz="750" spc="-450" dirty="0">
                <a:solidFill>
                  <a:srgbClr val="444B5D"/>
                </a:solidFill>
                <a:latin typeface="Times New Roman"/>
                <a:cs typeface="Times New Roman"/>
              </a:rPr>
              <a:t>-</a:t>
            </a:r>
            <a:r>
              <a:rPr sz="750" spc="-495" dirty="0">
                <a:solidFill>
                  <a:srgbClr val="444B5D"/>
                </a:solidFill>
                <a:latin typeface="Times New Roman"/>
                <a:cs typeface="Times New Roman"/>
              </a:rPr>
              <a:t>-----</a:t>
            </a:r>
            <a:r>
              <a:rPr sz="750" spc="-409" dirty="0">
                <a:solidFill>
                  <a:srgbClr val="444B5D"/>
                </a:solidFill>
                <a:latin typeface="Times New Roman"/>
                <a:cs typeface="Times New Roman"/>
              </a:rPr>
              <a:t>-</a:t>
            </a:r>
            <a:r>
              <a:rPr sz="750" spc="-450" dirty="0">
                <a:solidFill>
                  <a:srgbClr val="444B5D"/>
                </a:solidFill>
                <a:latin typeface="Times New Roman"/>
                <a:cs typeface="Times New Roman"/>
              </a:rPr>
              <a:t>-</a:t>
            </a:r>
            <a:r>
              <a:rPr sz="750" spc="135" dirty="0">
                <a:solidFill>
                  <a:srgbClr val="444B5D"/>
                </a:solidFill>
                <a:latin typeface="Times New Roman"/>
                <a:cs typeface="Times New Roman"/>
              </a:rPr>
              <a:t>-</a:t>
            </a:r>
            <a:r>
              <a:rPr sz="750" spc="455" dirty="0">
                <a:solidFill>
                  <a:srgbClr val="444B5D"/>
                </a:solidFill>
                <a:latin typeface="Times New Roman"/>
                <a:cs typeface="Times New Roman"/>
              </a:rPr>
              <a:t>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243023" y="6788942"/>
            <a:ext cx="382270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73580" algn="l"/>
                <a:tab pos="3657600" algn="l"/>
              </a:tabLst>
            </a:pPr>
            <a:r>
              <a:rPr sz="700" spc="25" dirty="0">
                <a:solidFill>
                  <a:srgbClr val="444B5D"/>
                </a:solidFill>
                <a:latin typeface="Arial"/>
                <a:cs typeface="Arial"/>
              </a:rPr>
              <a:t>Sig</a:t>
            </a:r>
            <a:r>
              <a:rPr sz="700" dirty="0">
                <a:solidFill>
                  <a:srgbClr val="444B5D"/>
                </a:solidFill>
                <a:latin typeface="Arial"/>
                <a:cs typeface="Arial"/>
              </a:rPr>
              <a:t>n</a:t>
            </a:r>
            <a:r>
              <a:rPr sz="700" spc="40" dirty="0">
                <a:solidFill>
                  <a:srgbClr val="343644"/>
                </a:solidFill>
                <a:latin typeface="Arial"/>
                <a:cs typeface="Arial"/>
              </a:rPr>
              <a:t>e</a:t>
            </a:r>
            <a:r>
              <a:rPr sz="700" spc="75" dirty="0">
                <a:solidFill>
                  <a:srgbClr val="343644"/>
                </a:solidFill>
                <a:latin typeface="Arial"/>
                <a:cs typeface="Arial"/>
              </a:rPr>
              <a:t>d</a:t>
            </a:r>
            <a:r>
              <a:rPr sz="700" spc="90" dirty="0">
                <a:solidFill>
                  <a:srgbClr val="313F60"/>
                </a:solidFill>
                <a:latin typeface="Arial"/>
                <a:cs typeface="Arial"/>
              </a:rPr>
              <a:t>:</a:t>
            </a:r>
            <a:r>
              <a:rPr sz="700" u="sng" dirty="0">
                <a:solidFill>
                  <a:srgbClr val="313F60"/>
                </a:solidFill>
                <a:latin typeface="Arial"/>
                <a:cs typeface="Arial"/>
              </a:rPr>
              <a:t> 	</a:t>
            </a:r>
            <a:r>
              <a:rPr sz="750" spc="50" dirty="0">
                <a:solidFill>
                  <a:srgbClr val="313F60"/>
                </a:solidFill>
                <a:latin typeface="Times New Roman"/>
                <a:cs typeface="Times New Roman"/>
              </a:rPr>
              <a:t>Date</a:t>
            </a:r>
            <a:r>
              <a:rPr sz="750" spc="80" dirty="0">
                <a:solidFill>
                  <a:srgbClr val="313F60"/>
                </a:solidFill>
                <a:latin typeface="Times New Roman"/>
                <a:cs typeface="Times New Roman"/>
              </a:rPr>
              <a:t>:</a:t>
            </a:r>
            <a:r>
              <a:rPr sz="750" u="sng" dirty="0">
                <a:solidFill>
                  <a:srgbClr val="313F60"/>
                </a:solidFill>
                <a:latin typeface="Times New Roman"/>
                <a:cs typeface="Times New Roman"/>
              </a:rPr>
              <a:t> 	</a:t>
            </a:r>
            <a:r>
              <a:rPr sz="750" spc="840" dirty="0">
                <a:solidFill>
                  <a:srgbClr val="010101"/>
                </a:solidFill>
                <a:latin typeface="Times New Roman"/>
                <a:cs typeface="Times New Roman"/>
              </a:rPr>
              <a:t>_</a:t>
            </a:r>
            <a:endParaRPr sz="750">
              <a:latin typeface="Times New Roman"/>
              <a:cs typeface="Times New Roman"/>
            </a:endParaRPr>
          </a:p>
        </p:txBody>
      </p:sp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5212087" y="80368"/>
          <a:ext cx="4382086" cy="550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4941"/>
                <a:gridCol w="290884"/>
                <a:gridCol w="482305"/>
                <a:gridCol w="1134276"/>
                <a:gridCol w="769680"/>
              </a:tblGrid>
              <a:tr h="413327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spc="2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spc="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S\l</a:t>
                      </a:r>
                      <a:r>
                        <a:rPr sz="750" spc="-2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7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4593">
                      <a:solidFill>
                        <a:srgbClr val="000000"/>
                      </a:solidFill>
                      <a:prstDash val="solid"/>
                    </a:lnT>
                    <a:lnB w="9186">
                      <a:solidFill>
                        <a:srgbClr val="0C0C0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Rating: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4593">
                      <a:solidFill>
                        <a:srgbClr val="000000"/>
                      </a:solidFill>
                      <a:prstDash val="solid"/>
                    </a:lnT>
                    <a:lnB w="9186">
                      <a:solidFill>
                        <a:srgbClr val="0C0C0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sz="750" spc="-1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750" spc="30" dirty="0">
                          <a:solidFill>
                            <a:srgbClr val="31548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spc="-2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50" spc="-10" dirty="0">
                          <a:solidFill>
                            <a:srgbClr val="31548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dirty="0">
                          <a:solidFill>
                            <a:srgbClr val="5D5E67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T w="4593">
                      <a:solidFill>
                        <a:srgbClr val="000000"/>
                      </a:solidFill>
                      <a:prstDash val="solid"/>
                    </a:lnT>
                    <a:lnB w="9186">
                      <a:solidFill>
                        <a:srgbClr val="3838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5772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spc="-7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750" spc="-5" dirty="0">
                          <a:solidFill>
                            <a:srgbClr val="2D6697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nanci</a:t>
                      </a:r>
                      <a:r>
                        <a:rPr sz="750" spc="3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dirty="0">
                          <a:solidFill>
                            <a:srgbClr val="1D1649"/>
                          </a:solidFill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750" spc="-4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spc="1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ility: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9186">
                      <a:solidFill>
                        <a:srgbClr val="0C0C0C"/>
                      </a:solidFill>
                      <a:prstDash val="solid"/>
                    </a:lnT>
                    <a:lnB w="9186">
                      <a:solidFill>
                        <a:srgbClr val="080C0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9186">
                      <a:solidFill>
                        <a:srgbClr val="0C0C0C"/>
                      </a:solidFill>
                      <a:prstDash val="solid"/>
                    </a:lnT>
                    <a:lnB w="9186">
                      <a:solidFill>
                        <a:srgbClr val="080C0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T w="9186">
                      <a:solidFill>
                        <a:srgbClr val="38383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3326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Eth</a:t>
                      </a:r>
                      <a:r>
                        <a:rPr sz="7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sz="750" spc="-5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dirty="0">
                          <a:solidFill>
                            <a:srgbClr val="1F5295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750" spc="-50" dirty="0">
                          <a:solidFill>
                            <a:srgbClr val="1F529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Standa</a:t>
                      </a:r>
                      <a:r>
                        <a:rPr sz="750" spc="-1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750" spc="-20" dirty="0">
                          <a:solidFill>
                            <a:srgbClr val="31548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9186">
                      <a:solidFill>
                        <a:srgbClr val="080C0C"/>
                      </a:solidFill>
                      <a:prstDash val="solid"/>
                    </a:lnT>
                    <a:lnB w="9186">
                      <a:solidFill>
                        <a:srgbClr val="57575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9186">
                      <a:solidFill>
                        <a:srgbClr val="080C0C"/>
                      </a:solidFill>
                      <a:prstDash val="solid"/>
                    </a:lnT>
                    <a:lnB w="9186">
                      <a:solidFill>
                        <a:srgbClr val="57575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B w="9186">
                      <a:solidFill>
                        <a:srgbClr val="57575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3476"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750" spc="3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ccount</a:t>
                      </a:r>
                      <a:r>
                        <a:rPr sz="750" spc="1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Manage</a:t>
                      </a:r>
                      <a:r>
                        <a:rPr sz="750" spc="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750" spc="-2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nt: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9186">
                      <a:solidFill>
                        <a:srgbClr val="575757"/>
                      </a:solidFill>
                      <a:prstDash val="solid"/>
                    </a:lnT>
                    <a:lnB w="4593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9186">
                      <a:solidFill>
                        <a:srgbClr val="575757"/>
                      </a:solidFill>
                      <a:prstDash val="solid"/>
                    </a:lnT>
                    <a:lnB w="4593">
                      <a:solidFill>
                        <a:srgbClr val="1F1F1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T w="9186">
                      <a:solidFill>
                        <a:srgbClr val="575757"/>
                      </a:solidFill>
                      <a:prstDash val="solid"/>
                    </a:lnT>
                    <a:lnB w="4593">
                      <a:solidFill>
                        <a:srgbClr val="1F1F1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8067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Customer</a:t>
                      </a:r>
                      <a:r>
                        <a:rPr sz="750" spc="-1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-9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750" spc="-7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rvice</a:t>
                      </a:r>
                      <a:r>
                        <a:rPr sz="750" spc="-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Support: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4593">
                      <a:solidFill>
                        <a:srgbClr val="1F1F1F"/>
                      </a:solidFill>
                      <a:prstDash val="solid"/>
                    </a:lnT>
                    <a:lnB w="9186">
                      <a:solidFill>
                        <a:srgbClr val="0F131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4593">
                      <a:solidFill>
                        <a:srgbClr val="1F1F1F"/>
                      </a:solidFill>
                      <a:prstDash val="solid"/>
                    </a:lnT>
                    <a:lnB w="9186">
                      <a:solidFill>
                        <a:srgbClr val="0F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</a:pPr>
                      <a:r>
                        <a:rPr sz="650" spc="-310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275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195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275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165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650" spc="-310" dirty="0">
                          <a:solidFill>
                            <a:srgbClr val="010101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275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160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200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275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165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650" spc="-310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275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160" dirty="0">
                          <a:solidFill>
                            <a:srgbClr val="010101"/>
                          </a:solidFill>
                          <a:latin typeface="Times New Roman"/>
                          <a:cs typeface="Times New Roman"/>
                        </a:rPr>
                        <a:t>·</a:t>
                      </a:r>
                      <a:r>
                        <a:rPr sz="650" spc="-145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650" spc="-130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650" dirty="0">
                          <a:solidFill>
                            <a:srgbClr val="01010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T w="4593">
                      <a:solidFill>
                        <a:srgbClr val="1F1F1F"/>
                      </a:solidFill>
                      <a:prstDash val="solid"/>
                    </a:lnT>
                    <a:lnB w="9186">
                      <a:solidFill>
                        <a:srgbClr val="0F131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E4E4E4"/>
                          </a:solidFill>
                          <a:latin typeface="Times New Roman"/>
                          <a:cs typeface="Times New Roman"/>
                        </a:rPr>
                        <a:t>'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593">
                      <a:solidFill>
                        <a:srgbClr val="000000"/>
                      </a:solidFill>
                      <a:prstDash val="solid"/>
                    </a:lnR>
                    <a:lnT w="4593">
                      <a:solidFill>
                        <a:srgbClr val="1F1F1F"/>
                      </a:solidFill>
                      <a:prstDash val="solid"/>
                    </a:lnT>
                    <a:lnB w="9186">
                      <a:solidFill>
                        <a:srgbClr val="0F1313"/>
                      </a:solidFill>
                      <a:prstDash val="solid"/>
                    </a:lnB>
                  </a:tcPr>
                </a:tc>
              </a:tr>
              <a:tr h="392661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Pricing</a:t>
                      </a:r>
                      <a:r>
                        <a:rPr sz="750" spc="1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-75" dirty="0">
                          <a:solidFill>
                            <a:srgbClr val="282B5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olic</a:t>
                      </a:r>
                      <a:r>
                        <a:rPr sz="750" spc="-4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750" dirty="0">
                          <a:solidFill>
                            <a:srgbClr val="6B77B6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9186">
                      <a:solidFill>
                        <a:srgbClr val="0F1313"/>
                      </a:solidFill>
                      <a:prstDash val="solid"/>
                    </a:lnT>
                    <a:lnB w="459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9186">
                      <a:solidFill>
                        <a:srgbClr val="0F1313"/>
                      </a:solidFill>
                      <a:prstDash val="solid"/>
                    </a:lnT>
                    <a:lnB w="4593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T w="9186">
                      <a:solidFill>
                        <a:srgbClr val="0F1313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179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spc="-4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750" spc="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sz="750" spc="3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wor</a:t>
                      </a:r>
                      <a:r>
                        <a:rPr sz="750" spc="6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750" spc="-60" dirty="0">
                          <a:solidFill>
                            <a:srgbClr val="607493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7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750" spc="-40" dirty="0">
                          <a:solidFill>
                            <a:srgbClr val="5D5E67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vo</a:t>
                      </a:r>
                      <a:r>
                        <a:rPr sz="750" spc="-5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50" spc="-10" dirty="0">
                          <a:solidFill>
                            <a:srgbClr val="01010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oes</a:t>
                      </a:r>
                      <a:r>
                        <a:rPr sz="750" spc="-4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-30" dirty="0">
                          <a:solidFill>
                            <a:srgbClr val="1F5295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750" spc="-25" dirty="0">
                          <a:solidFill>
                            <a:srgbClr val="44608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750" spc="-7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spc="-45" dirty="0">
                          <a:solidFill>
                            <a:srgbClr val="664F4D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750" spc="1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50" spc="1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rv</a:t>
                      </a:r>
                      <a:r>
                        <a:rPr sz="750" spc="-1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35" dirty="0">
                          <a:solidFill>
                            <a:srgbClr val="44608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otes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4593">
                      <a:solidFill>
                        <a:srgbClr val="000000"/>
                      </a:solidFill>
                      <a:prstDash val="solid"/>
                    </a:lnT>
                    <a:lnB w="4593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4593">
                      <a:solidFill>
                        <a:srgbClr val="000000"/>
                      </a:solidFill>
                      <a:prstDash val="solid"/>
                    </a:lnT>
                    <a:lnB w="4593">
                      <a:solidFill>
                        <a:srgbClr val="181818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B w="4593">
                      <a:solidFill>
                        <a:srgbClr val="18181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1548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sz="750" spc="-4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spc="40" dirty="0">
                          <a:solidFill>
                            <a:srgbClr val="3154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7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ity</a:t>
                      </a:r>
                      <a:r>
                        <a:rPr sz="750" spc="-65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1A1C1D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7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Produ</a:t>
                      </a:r>
                      <a:r>
                        <a:rPr sz="750" spc="-8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7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spc="-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850" spc="-12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Servi</a:t>
                      </a:r>
                      <a:r>
                        <a:rPr sz="750" spc="-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T w="4593">
                      <a:solidFill>
                        <a:srgbClr val="181818"/>
                      </a:solidFill>
                      <a:prstDash val="solid"/>
                    </a:lnT>
                    <a:lnB w="4593">
                      <a:solidFill>
                        <a:srgbClr val="08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E4E4E4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186">
                      <a:solidFill>
                        <a:srgbClr val="080C0C"/>
                      </a:solidFill>
                      <a:prstDash val="solid"/>
                    </a:lnR>
                    <a:lnT w="4593">
                      <a:solidFill>
                        <a:srgbClr val="181818"/>
                      </a:solidFill>
                      <a:prstDash val="solid"/>
                    </a:lnT>
                    <a:lnB w="4593">
                      <a:solidFill>
                        <a:srgbClr val="080C0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4593">
                      <a:solidFill>
                        <a:srgbClr val="181818"/>
                      </a:solidFill>
                      <a:prstDash val="solid"/>
                    </a:lnT>
                    <a:lnB w="4593">
                      <a:solidFill>
                        <a:srgbClr val="080C0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T w="4593">
                      <a:solidFill>
                        <a:srgbClr val="18181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5772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Capa</a:t>
                      </a:r>
                      <a:r>
                        <a:rPr sz="750" spc="-5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750" spc="-4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ty</a:t>
                      </a:r>
                      <a:r>
                        <a:rPr sz="750" spc="-1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750" spc="-2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00" dirty="0">
                          <a:solidFill>
                            <a:srgbClr val="444B5D"/>
                          </a:solidFill>
                          <a:latin typeface="Arial"/>
                          <a:cs typeface="Arial"/>
                        </a:rPr>
                        <a:t>Stock</a:t>
                      </a:r>
                      <a:r>
                        <a:rPr sz="700" spc="-60" dirty="0">
                          <a:solidFill>
                            <a:srgbClr val="444B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Availab</a:t>
                      </a:r>
                      <a:r>
                        <a:rPr sz="750" spc="3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50" dirty="0">
                          <a:solidFill>
                            <a:srgbClr val="282B50"/>
                          </a:solidFill>
                          <a:latin typeface="Times New Roman"/>
                          <a:cs typeface="Times New Roman"/>
                        </a:rPr>
                        <a:t>lity: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297180" algn="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700" spc="-200" dirty="0">
                          <a:solidFill>
                            <a:srgbClr val="E4E4E4"/>
                          </a:solidFill>
                          <a:latin typeface="Arial"/>
                          <a:cs typeface="Arial"/>
                        </a:rPr>
                        <a:t>·</a:t>
                      </a:r>
                      <a:r>
                        <a:rPr sz="700" dirty="0">
                          <a:solidFill>
                            <a:srgbClr val="E4E4E4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4593">
                      <a:solidFill>
                        <a:srgbClr val="080C0C"/>
                      </a:solidFill>
                      <a:prstDash val="solid"/>
                    </a:lnT>
                    <a:lnB w="4593">
                      <a:solidFill>
                        <a:srgbClr val="080C0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E4E4E4"/>
                          </a:solidFill>
                          <a:latin typeface="Arial"/>
                          <a:cs typeface="Arial"/>
                        </a:rPr>
                        <a:t>\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4593">
                      <a:solidFill>
                        <a:srgbClr val="080C0C"/>
                      </a:solidFill>
                      <a:prstDash val="solid"/>
                    </a:lnT>
                    <a:lnB w="4593">
                      <a:solidFill>
                        <a:srgbClr val="080C0C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6884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750" spc="3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750" spc="-2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dirty="0">
                          <a:solidFill>
                            <a:srgbClr val="5D5E67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750" spc="-80" dirty="0">
                          <a:solidFill>
                            <a:srgbClr val="5D5E6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spc="-4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dirty="0">
                          <a:solidFill>
                            <a:srgbClr val="315480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900" spc="-45" dirty="0">
                          <a:solidFill>
                            <a:srgbClr val="31548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750" spc="-3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750" spc="-3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850" spc="-4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service</a:t>
                      </a:r>
                      <a:r>
                        <a:rPr sz="750" spc="-7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-60" dirty="0">
                          <a:solidFill>
                            <a:srgbClr val="C3A16E"/>
                          </a:solidFill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sz="750" spc="5" dirty="0">
                          <a:solidFill>
                            <a:srgbClr val="1D1649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spc="-2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750" spc="-7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spc="40" dirty="0">
                          <a:solidFill>
                            <a:srgbClr val="282B5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4593">
                      <a:solidFill>
                        <a:srgbClr val="080C0C"/>
                      </a:solidFill>
                      <a:prstDash val="solid"/>
                    </a:lnT>
                    <a:lnB w="9186">
                      <a:solidFill>
                        <a:srgbClr val="0C0F0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4593">
                      <a:solidFill>
                        <a:srgbClr val="080C0C"/>
                      </a:solidFill>
                      <a:prstDash val="solid"/>
                    </a:lnT>
                    <a:lnB w="9186">
                      <a:solidFill>
                        <a:srgbClr val="0C0F0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B w="9186">
                      <a:solidFill>
                        <a:srgbClr val="0C0F0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5771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spc="-14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750" spc="-2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spc="40" dirty="0">
                          <a:solidFill>
                            <a:srgbClr val="44608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ity</a:t>
                      </a:r>
                      <a:r>
                        <a:rPr sz="750" spc="-9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282B5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750" spc="-8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750" spc="-6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gin</a:t>
                      </a:r>
                      <a:r>
                        <a:rPr sz="750" spc="15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750" dirty="0">
                          <a:solidFill>
                            <a:srgbClr val="5D5E67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9186">
                      <a:solidFill>
                        <a:srgbClr val="0C0F0F"/>
                      </a:solidFill>
                      <a:prstDash val="solid"/>
                    </a:lnT>
                    <a:lnB w="9186">
                      <a:solidFill>
                        <a:srgbClr val="23232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9186">
                      <a:solidFill>
                        <a:srgbClr val="0C0F0F"/>
                      </a:solidFill>
                      <a:prstDash val="solid"/>
                    </a:lnT>
                    <a:lnB w="9186">
                      <a:solidFill>
                        <a:srgbClr val="23232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T w="9186">
                      <a:solidFill>
                        <a:srgbClr val="0C0F0F"/>
                      </a:solidFill>
                      <a:prstDash val="solid"/>
                    </a:lnT>
                    <a:lnB w="9186">
                      <a:solidFill>
                        <a:srgbClr val="23232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179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spc="-3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750" spc="-2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livery</a:t>
                      </a:r>
                      <a:r>
                        <a:rPr sz="750" spc="-3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750" spc="-10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rtorma</a:t>
                      </a:r>
                      <a:r>
                        <a:rPr sz="750" spc="4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750" spc="-1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-10" dirty="0">
                          <a:solidFill>
                            <a:srgbClr val="44608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750" spc="-3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tim</a:t>
                      </a:r>
                      <a:r>
                        <a:rPr sz="750" spc="3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spc="-20" dirty="0">
                          <a:solidFill>
                            <a:srgbClr val="44608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750" dirty="0">
                          <a:solidFill>
                            <a:srgbClr val="69AFD3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9186">
                      <a:solidFill>
                        <a:srgbClr val="232323"/>
                      </a:solidFill>
                      <a:prstDash val="solid"/>
                    </a:lnT>
                    <a:lnB w="9186">
                      <a:solidFill>
                        <a:srgbClr val="3838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9186">
                      <a:solidFill>
                        <a:srgbClr val="232323"/>
                      </a:solidFill>
                      <a:prstDash val="solid"/>
                    </a:lnT>
                    <a:lnB w="9186">
                      <a:solidFill>
                        <a:srgbClr val="383838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T w="9186">
                      <a:solidFill>
                        <a:srgbClr val="232323"/>
                      </a:solidFill>
                      <a:prstDash val="solid"/>
                    </a:lnT>
                    <a:lnB w="9186">
                      <a:solidFill>
                        <a:srgbClr val="3838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4957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750" spc="1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tu</a:t>
                      </a:r>
                      <a:r>
                        <a:rPr sz="750" dirty="0">
                          <a:solidFill>
                            <a:srgbClr val="282B5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750" spc="35" dirty="0">
                          <a:solidFill>
                            <a:srgbClr val="282B5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50" spc="6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750" spc="-75" dirty="0">
                          <a:solidFill>
                            <a:srgbClr val="1A1C1D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75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750" spc="4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icy</a:t>
                      </a:r>
                      <a:r>
                        <a:rPr sz="750" spc="-5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800" spc="-3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00" spc="-2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0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rvice</a:t>
                      </a:r>
                      <a:r>
                        <a:rPr sz="800" spc="-60" dirty="0">
                          <a:solidFill>
                            <a:srgbClr val="313F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750" spc="-4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750" spc="-20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port: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9186">
                      <a:solidFill>
                        <a:srgbClr val="383838"/>
                      </a:solidFill>
                      <a:prstDash val="solid"/>
                    </a:lnT>
                    <a:lnB w="9186">
                      <a:solidFill>
                        <a:srgbClr val="08080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9186">
                      <a:solidFill>
                        <a:srgbClr val="383838"/>
                      </a:solidFill>
                      <a:prstDash val="solid"/>
                    </a:lnT>
                    <a:lnB w="9186">
                      <a:solidFill>
                        <a:srgbClr val="080808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T w="9186">
                      <a:solidFill>
                        <a:srgbClr val="383838"/>
                      </a:solidFill>
                      <a:prstDash val="solid"/>
                    </a:lnT>
                    <a:lnB w="9186">
                      <a:solidFill>
                        <a:srgbClr val="08080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7920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Repairs</a:t>
                      </a:r>
                      <a:r>
                        <a:rPr sz="750" spc="-5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dirty="0">
                          <a:solidFill>
                            <a:srgbClr val="31548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50" i="1" spc="-200" dirty="0">
                          <a:solidFill>
                            <a:srgbClr val="31548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spc="-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arr</a:t>
                      </a:r>
                      <a:r>
                        <a:rPr sz="750" spc="-4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750" spc="-5" dirty="0">
                          <a:solidFill>
                            <a:srgbClr val="2D6697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750" spc="-5" dirty="0">
                          <a:solidFill>
                            <a:srgbClr val="343644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750" spc="-2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750" spc="-390" dirty="0">
                          <a:solidFill>
                            <a:srgbClr val="C6B18C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750" spc="25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i="1" dirty="0">
                          <a:solidFill>
                            <a:srgbClr val="2D6697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050" i="1" spc="-125" dirty="0">
                          <a:solidFill>
                            <a:srgbClr val="2D669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50" dirty="0">
                          <a:solidFill>
                            <a:srgbClr val="444B5D"/>
                          </a:solidFill>
                          <a:latin typeface="Times New Roman"/>
                          <a:cs typeface="Times New Roman"/>
                        </a:rPr>
                        <a:t>Backup: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93">
                      <a:solidFill>
                        <a:srgbClr val="000000"/>
                      </a:solidFill>
                      <a:prstDash val="solid"/>
                    </a:lnL>
                    <a:lnR w="9186">
                      <a:solidFill>
                        <a:srgbClr val="080C0C"/>
                      </a:solidFill>
                      <a:prstDash val="solid"/>
                    </a:lnR>
                    <a:lnT w="9186">
                      <a:solidFill>
                        <a:srgbClr val="080808"/>
                      </a:solidFill>
                      <a:prstDash val="solid"/>
                    </a:lnT>
                    <a:lnB w="459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C0C"/>
                      </a:solidFill>
                      <a:prstDash val="solid"/>
                    </a:lnL>
                    <a:lnR w="9186">
                      <a:solidFill>
                        <a:srgbClr val="080808"/>
                      </a:solidFill>
                      <a:prstDash val="solid"/>
                    </a:lnR>
                    <a:lnT w="9186">
                      <a:solidFill>
                        <a:srgbClr val="080808"/>
                      </a:solidFill>
                      <a:prstDash val="solid"/>
                    </a:lnT>
                    <a:lnB w="4593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186">
                      <a:solidFill>
                        <a:srgbClr val="080808"/>
                      </a:solidFill>
                      <a:prstDash val="solid"/>
                    </a:lnL>
                    <a:lnR w="4593">
                      <a:solidFill>
                        <a:srgbClr val="000000"/>
                      </a:solidFill>
                      <a:prstDash val="solid"/>
                    </a:lnR>
                    <a:lnT w="9186">
                      <a:solidFill>
                        <a:srgbClr val="080808"/>
                      </a:solidFill>
                      <a:prstDash val="solid"/>
                    </a:lnT>
                    <a:lnB w="459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7449" y="6473977"/>
            <a:ext cx="1227975" cy="107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988" y="594896"/>
            <a:ext cx="9623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8">
              <a:lnSpc>
                <a:spcPct val="100000"/>
              </a:lnSpc>
            </a:pPr>
            <a:r>
              <a:rPr spc="15" dirty="0">
                <a:solidFill>
                  <a:srgbClr val="1F1F5D"/>
                </a:solidFill>
              </a:rPr>
              <a:t>What</a:t>
            </a:r>
            <a:r>
              <a:rPr spc="-1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can</a:t>
            </a:r>
            <a:r>
              <a:rPr spc="2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go</a:t>
            </a:r>
            <a:r>
              <a:rPr spc="20" dirty="0">
                <a:solidFill>
                  <a:srgbClr val="1F1F5D"/>
                </a:solidFill>
              </a:rPr>
              <a:t> </a:t>
            </a:r>
            <a:r>
              <a:rPr spc="15" dirty="0">
                <a:solidFill>
                  <a:srgbClr val="1F1F5D"/>
                </a:solidFill>
              </a:rPr>
              <a:t>wrong?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003" y="2355550"/>
            <a:ext cx="7106920" cy="133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Supplie</a:t>
            </a:r>
            <a:r>
              <a:rPr sz="2650" spc="-10" dirty="0">
                <a:solidFill>
                  <a:srgbClr val="010202"/>
                </a:solidFill>
                <a:latin typeface="Arial"/>
                <a:cs typeface="Arial"/>
              </a:rPr>
              <a:t>r</a:t>
            </a:r>
            <a:r>
              <a:rPr sz="2650" spc="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rial"/>
                <a:cs typeface="Arial"/>
              </a:rPr>
              <a:t>evaluation</a:t>
            </a:r>
            <a:endParaRPr sz="2650">
              <a:latin typeface="Arial"/>
              <a:cs typeface="Arial"/>
            </a:endParaRPr>
          </a:p>
          <a:p>
            <a:pPr marL="12700" marR="6350">
              <a:lnSpc>
                <a:spcPct val="102800"/>
              </a:lnSpc>
              <a:spcBef>
                <a:spcPts val="2280"/>
              </a:spcBef>
            </a:pP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Not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tha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commo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purchas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pro</a:t>
            </a:r>
            <a:r>
              <a:rPr sz="1950" i="1" spc="-15" dirty="0">
                <a:solidFill>
                  <a:srgbClr val="010202"/>
                </a:solidFill>
                <a:latin typeface="Calibri"/>
                <a:cs typeface="Calibri"/>
              </a:rPr>
              <a:t>c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ess</a:t>
            </a:r>
            <a:r>
              <a:rPr sz="1950" i="1" spc="3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-5" dirty="0">
                <a:solidFill>
                  <a:srgbClr val="010202"/>
                </a:solidFill>
                <a:latin typeface="Calibri"/>
                <a:cs typeface="Calibri"/>
              </a:rPr>
              <a:t>i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th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humanitaria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n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sector.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 WH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O</a:t>
            </a:r>
            <a:r>
              <a:rPr sz="1950" i="1" spc="-1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pre-qualifie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3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lis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t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of</a:t>
            </a:r>
            <a:r>
              <a:rPr sz="1950" i="1" spc="20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medi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cin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1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an</a:t>
            </a:r>
            <a:r>
              <a:rPr sz="1950" i="1" spc="10" dirty="0">
                <a:solidFill>
                  <a:srgbClr val="010202"/>
                </a:solidFill>
                <a:latin typeface="Calibri"/>
                <a:cs typeface="Calibri"/>
              </a:rPr>
              <a:t>d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vaccin</a:t>
            </a:r>
            <a:r>
              <a:rPr sz="1950" i="1" spc="5" dirty="0">
                <a:solidFill>
                  <a:srgbClr val="010202"/>
                </a:solidFill>
                <a:latin typeface="Calibri"/>
                <a:cs typeface="Calibri"/>
              </a:rPr>
              <a:t>e</a:t>
            </a:r>
            <a:r>
              <a:rPr sz="1950" i="1" spc="25" dirty="0">
                <a:solidFill>
                  <a:srgbClr val="010202"/>
                </a:solidFill>
                <a:latin typeface="Calibri"/>
                <a:cs typeface="Calibri"/>
              </a:rPr>
              <a:t> </a:t>
            </a:r>
            <a:r>
              <a:rPr sz="1950" i="1" dirty="0">
                <a:solidFill>
                  <a:srgbClr val="010202"/>
                </a:solidFill>
                <a:latin typeface="Calibri"/>
                <a:cs typeface="Calibri"/>
              </a:rPr>
              <a:t>suppliers.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3109" y="772464"/>
            <a:ext cx="633095" cy="6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988" y="594896"/>
            <a:ext cx="9623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>
              <a:lnSpc>
                <a:spcPct val="100000"/>
              </a:lnSpc>
            </a:pPr>
            <a:r>
              <a:rPr spc="15" dirty="0">
                <a:solidFill>
                  <a:srgbClr val="08184B"/>
                </a:solidFill>
              </a:rPr>
              <a:t>Purchasing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704" y="7012471"/>
            <a:ext cx="3809365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(Source:</a:t>
            </a:r>
            <a:r>
              <a:rPr sz="1550" spc="-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v</a:t>
            </a:r>
            <a:r>
              <a:rPr sz="1550" spc="-15" dirty="0">
                <a:solidFill>
                  <a:srgbClr val="010202"/>
                </a:solidFill>
                <a:latin typeface="Arial"/>
                <a:cs typeface="Arial"/>
              </a:rPr>
              <a:t>a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15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Weele,</a:t>
            </a:r>
            <a:r>
              <a:rPr sz="1550" spc="-6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2005</a:t>
            </a:r>
            <a:r>
              <a:rPr sz="155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p 13</a:t>
            </a:r>
            <a:r>
              <a:rPr sz="155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[2010,</a:t>
            </a:r>
            <a:r>
              <a:rPr sz="155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p.</a:t>
            </a:r>
            <a:r>
              <a:rPr sz="1550" spc="-2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010202"/>
                </a:solidFill>
                <a:latin typeface="Arial"/>
                <a:cs typeface="Arial"/>
              </a:rPr>
              <a:t>9])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0884" y="1907692"/>
            <a:ext cx="2426335" cy="161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Pu</a:t>
            </a:r>
            <a:r>
              <a:rPr sz="17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chasing Strategy</a:t>
            </a:r>
            <a:endParaRPr sz="1750">
              <a:latin typeface="Times New Roman"/>
              <a:cs typeface="Times New Roman"/>
            </a:endParaRPr>
          </a:p>
          <a:p>
            <a:pPr marL="12700" marR="6350" algn="ctr">
              <a:lnSpc>
                <a:spcPts val="5260"/>
              </a:lnSpc>
              <a:spcBef>
                <a:spcPts val="690"/>
              </a:spcBef>
            </a:pPr>
            <a:r>
              <a:rPr sz="17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Pu</a:t>
            </a:r>
            <a:r>
              <a:rPr sz="17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chasing </a:t>
            </a:r>
            <a:r>
              <a:rPr sz="17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rgani</a:t>
            </a:r>
            <a:r>
              <a:rPr sz="17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z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7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ion Pu</a:t>
            </a:r>
            <a:r>
              <a:rPr sz="17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chasing p</a:t>
            </a:r>
            <a:r>
              <a:rPr sz="17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750" b="1" dirty="0">
                <a:solidFill>
                  <a:srgbClr val="010202"/>
                </a:solidFill>
                <a:latin typeface="Times New Roman"/>
                <a:cs typeface="Times New Roman"/>
              </a:rPr>
              <a:t>ocess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7483" y="3173145"/>
            <a:ext cx="8984615" cy="1735455"/>
          </a:xfrm>
          <a:custGeom>
            <a:avLst/>
            <a:gdLst/>
            <a:ahLst/>
            <a:cxnLst/>
            <a:rect l="l" t="t" r="r" b="b"/>
            <a:pathLst>
              <a:path w="8984615" h="1735454">
                <a:moveTo>
                  <a:pt x="0" y="1735251"/>
                </a:moveTo>
                <a:lnTo>
                  <a:pt x="0" y="0"/>
                </a:lnTo>
                <a:lnTo>
                  <a:pt x="8984157" y="0"/>
                </a:lnTo>
                <a:lnTo>
                  <a:pt x="8984157" y="1735251"/>
                </a:lnTo>
                <a:lnTo>
                  <a:pt x="0" y="1735251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91957" y="3598900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80" h="1149985">
                <a:moveTo>
                  <a:pt x="1439951" y="574814"/>
                </a:moveTo>
                <a:lnTo>
                  <a:pt x="1206157" y="0"/>
                </a:lnTo>
                <a:lnTo>
                  <a:pt x="0" y="0"/>
                </a:lnTo>
                <a:lnTo>
                  <a:pt x="233794" y="574814"/>
                </a:lnTo>
                <a:lnTo>
                  <a:pt x="233794" y="1149642"/>
                </a:lnTo>
                <a:lnTo>
                  <a:pt x="1206157" y="1149642"/>
                </a:lnTo>
                <a:lnTo>
                  <a:pt x="1439951" y="574814"/>
                </a:lnTo>
                <a:close/>
              </a:path>
              <a:path w="1440180" h="1149985">
                <a:moveTo>
                  <a:pt x="233794" y="1149642"/>
                </a:moveTo>
                <a:lnTo>
                  <a:pt x="233794" y="574814"/>
                </a:lnTo>
                <a:lnTo>
                  <a:pt x="0" y="1149642"/>
                </a:lnTo>
                <a:lnTo>
                  <a:pt x="233794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957" y="3598900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80" h="1149985">
                <a:moveTo>
                  <a:pt x="0" y="0"/>
                </a:moveTo>
                <a:lnTo>
                  <a:pt x="1206157" y="0"/>
                </a:lnTo>
                <a:lnTo>
                  <a:pt x="1439951" y="574814"/>
                </a:lnTo>
                <a:lnTo>
                  <a:pt x="1206157" y="1149642"/>
                </a:lnTo>
                <a:lnTo>
                  <a:pt x="0" y="1149642"/>
                </a:lnTo>
                <a:lnTo>
                  <a:pt x="233794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75020" y="3931521"/>
            <a:ext cx="112776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3180">
              <a:lnSpc>
                <a:spcPct val="100000"/>
              </a:lnSpc>
            </a:pPr>
            <a:r>
              <a:rPr sz="15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eter</a:t>
            </a:r>
            <a:r>
              <a:rPr sz="1550" b="1" spc="-35" dirty="0">
                <a:solidFill>
                  <a:srgbClr val="010202"/>
                </a:solidFill>
                <a:latin typeface="Times New Roman"/>
                <a:cs typeface="Times New Roman"/>
              </a:rPr>
              <a:t>m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ining specification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04540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1288389" y="574814"/>
                </a:moveTo>
                <a:lnTo>
                  <a:pt x="1079195" y="0"/>
                </a:lnTo>
                <a:lnTo>
                  <a:pt x="0" y="0"/>
                </a:lnTo>
                <a:lnTo>
                  <a:pt x="209207" y="574814"/>
                </a:lnTo>
                <a:lnTo>
                  <a:pt x="209207" y="1149642"/>
                </a:lnTo>
                <a:lnTo>
                  <a:pt x="1079195" y="1149642"/>
                </a:lnTo>
                <a:lnTo>
                  <a:pt x="1288389" y="574814"/>
                </a:lnTo>
                <a:close/>
              </a:path>
              <a:path w="1288414" h="1149985">
                <a:moveTo>
                  <a:pt x="209207" y="1149642"/>
                </a:moveTo>
                <a:lnTo>
                  <a:pt x="209207" y="574814"/>
                </a:lnTo>
                <a:lnTo>
                  <a:pt x="0" y="1149642"/>
                </a:lnTo>
                <a:lnTo>
                  <a:pt x="209207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04540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0" y="0"/>
                </a:moveTo>
                <a:lnTo>
                  <a:pt x="1079195" y="0"/>
                </a:lnTo>
                <a:lnTo>
                  <a:pt x="1288389" y="574814"/>
                </a:lnTo>
                <a:lnTo>
                  <a:pt x="1079195" y="1149642"/>
                </a:lnTo>
                <a:lnTo>
                  <a:pt x="0" y="1149642"/>
                </a:lnTo>
                <a:lnTo>
                  <a:pt x="209207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58238" y="3931521"/>
            <a:ext cx="77978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6350" indent="-33655">
              <a:lnSpc>
                <a:spcPct val="100000"/>
              </a:lnSpc>
            </a:pP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Selecting s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u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pplier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5562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1288389" y="574814"/>
                </a:moveTo>
                <a:lnTo>
                  <a:pt x="1079195" y="0"/>
                </a:lnTo>
                <a:lnTo>
                  <a:pt x="0" y="0"/>
                </a:lnTo>
                <a:lnTo>
                  <a:pt x="209194" y="574814"/>
                </a:lnTo>
                <a:lnTo>
                  <a:pt x="209194" y="1149642"/>
                </a:lnTo>
                <a:lnTo>
                  <a:pt x="1079195" y="1149642"/>
                </a:lnTo>
                <a:lnTo>
                  <a:pt x="1288389" y="574814"/>
                </a:lnTo>
                <a:close/>
              </a:path>
              <a:path w="1288414" h="1149985">
                <a:moveTo>
                  <a:pt x="209194" y="1149642"/>
                </a:moveTo>
                <a:lnTo>
                  <a:pt x="209194" y="574814"/>
                </a:lnTo>
                <a:lnTo>
                  <a:pt x="0" y="1149642"/>
                </a:lnTo>
                <a:lnTo>
                  <a:pt x="209194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5562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0" y="0"/>
                </a:moveTo>
                <a:lnTo>
                  <a:pt x="1079195" y="0"/>
                </a:lnTo>
                <a:lnTo>
                  <a:pt x="1288389" y="574814"/>
                </a:lnTo>
                <a:lnTo>
                  <a:pt x="1079195" y="1149642"/>
                </a:lnTo>
                <a:lnTo>
                  <a:pt x="0" y="1149642"/>
                </a:lnTo>
                <a:lnTo>
                  <a:pt x="209194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20123" y="3813969"/>
            <a:ext cx="82550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>
              <a:lnSpc>
                <a:spcPct val="10000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Ne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go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ia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te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 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 contract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0261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1288389" y="574814"/>
                </a:moveTo>
                <a:lnTo>
                  <a:pt x="1079195" y="0"/>
                </a:lnTo>
                <a:lnTo>
                  <a:pt x="0" y="0"/>
                </a:lnTo>
                <a:lnTo>
                  <a:pt x="209181" y="574814"/>
                </a:lnTo>
                <a:lnTo>
                  <a:pt x="209181" y="1149642"/>
                </a:lnTo>
                <a:lnTo>
                  <a:pt x="1079195" y="1149642"/>
                </a:lnTo>
                <a:lnTo>
                  <a:pt x="1288389" y="574814"/>
                </a:lnTo>
                <a:close/>
              </a:path>
              <a:path w="1288414" h="1149985">
                <a:moveTo>
                  <a:pt x="209181" y="1149642"/>
                </a:moveTo>
                <a:lnTo>
                  <a:pt x="209181" y="574814"/>
                </a:lnTo>
                <a:lnTo>
                  <a:pt x="0" y="1149642"/>
                </a:lnTo>
                <a:lnTo>
                  <a:pt x="209181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40261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0" y="0"/>
                </a:moveTo>
                <a:lnTo>
                  <a:pt x="1079195" y="0"/>
                </a:lnTo>
                <a:lnTo>
                  <a:pt x="1288389" y="574814"/>
                </a:lnTo>
                <a:lnTo>
                  <a:pt x="1079195" y="1149642"/>
                </a:lnTo>
                <a:lnTo>
                  <a:pt x="0" y="1149642"/>
                </a:lnTo>
                <a:lnTo>
                  <a:pt x="209181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37459" y="3696431"/>
            <a:ext cx="871855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3815">
              <a:lnSpc>
                <a:spcPct val="10000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De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v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lo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p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 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der</a:t>
            </a:r>
            <a:r>
              <a:rPr sz="1550" b="1" spc="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ng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 p</a:t>
            </a:r>
            <a:r>
              <a:rPr sz="1550" b="1" spc="-3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ocess</a:t>
            </a:r>
            <a:endParaRPr sz="1550">
              <a:latin typeface="Times New Roman"/>
              <a:cs typeface="Times New Roman"/>
            </a:endParaRPr>
          </a:p>
          <a:p>
            <a:pPr marL="53975">
              <a:lnSpc>
                <a:spcPts val="185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&amp;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der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01295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5" h="1149985">
                <a:moveTo>
                  <a:pt x="1288376" y="574814"/>
                </a:moveTo>
                <a:lnTo>
                  <a:pt x="1079182" y="0"/>
                </a:lnTo>
                <a:lnTo>
                  <a:pt x="0" y="0"/>
                </a:lnTo>
                <a:lnTo>
                  <a:pt x="209181" y="574814"/>
                </a:lnTo>
                <a:lnTo>
                  <a:pt x="209181" y="1149642"/>
                </a:lnTo>
                <a:lnTo>
                  <a:pt x="1079182" y="1149642"/>
                </a:lnTo>
                <a:lnTo>
                  <a:pt x="1288376" y="574814"/>
                </a:lnTo>
                <a:close/>
              </a:path>
              <a:path w="1288415" h="1149985">
                <a:moveTo>
                  <a:pt x="209181" y="1149642"/>
                </a:moveTo>
                <a:lnTo>
                  <a:pt x="209181" y="574814"/>
                </a:lnTo>
                <a:lnTo>
                  <a:pt x="0" y="1149642"/>
                </a:lnTo>
                <a:lnTo>
                  <a:pt x="209181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1295" y="3598900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5" h="1149985">
                <a:moveTo>
                  <a:pt x="0" y="0"/>
                </a:moveTo>
                <a:lnTo>
                  <a:pt x="1079182" y="0"/>
                </a:lnTo>
                <a:lnTo>
                  <a:pt x="1288376" y="574814"/>
                </a:lnTo>
                <a:lnTo>
                  <a:pt x="1079182" y="1149642"/>
                </a:lnTo>
                <a:lnTo>
                  <a:pt x="0" y="1149642"/>
                </a:lnTo>
                <a:lnTo>
                  <a:pt x="209181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96220" y="3813969"/>
            <a:ext cx="99441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35" marR="6350" indent="-205104">
              <a:lnSpc>
                <a:spcPct val="100000"/>
              </a:lnSpc>
            </a:pP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Expediting 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eval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u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5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550" b="1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550" b="1" spc="-20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62304" y="3598900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79" h="1149985">
                <a:moveTo>
                  <a:pt x="1439964" y="574814"/>
                </a:moveTo>
                <a:lnTo>
                  <a:pt x="1206157" y="0"/>
                </a:lnTo>
                <a:lnTo>
                  <a:pt x="0" y="0"/>
                </a:lnTo>
                <a:lnTo>
                  <a:pt x="233807" y="574814"/>
                </a:lnTo>
                <a:lnTo>
                  <a:pt x="233807" y="1149642"/>
                </a:lnTo>
                <a:lnTo>
                  <a:pt x="1206157" y="1149642"/>
                </a:lnTo>
                <a:lnTo>
                  <a:pt x="1439964" y="574814"/>
                </a:lnTo>
                <a:close/>
              </a:path>
              <a:path w="1440179" h="1149985">
                <a:moveTo>
                  <a:pt x="233807" y="1149642"/>
                </a:moveTo>
                <a:lnTo>
                  <a:pt x="233807" y="574814"/>
                </a:lnTo>
                <a:lnTo>
                  <a:pt x="0" y="1149642"/>
                </a:lnTo>
                <a:lnTo>
                  <a:pt x="233807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62304" y="3598900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79" h="1149985">
                <a:moveTo>
                  <a:pt x="0" y="0"/>
                </a:moveTo>
                <a:lnTo>
                  <a:pt x="1206157" y="0"/>
                </a:lnTo>
                <a:lnTo>
                  <a:pt x="1439964" y="574814"/>
                </a:lnTo>
                <a:lnTo>
                  <a:pt x="1206157" y="1149642"/>
                </a:lnTo>
                <a:lnTo>
                  <a:pt x="0" y="1149642"/>
                </a:lnTo>
                <a:lnTo>
                  <a:pt x="233807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522615" y="3813969"/>
            <a:ext cx="91059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31750" algn="ctr">
              <a:lnSpc>
                <a:spcPct val="10000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F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oll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w-up 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 eval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u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5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550" b="1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550" b="1" spc="-20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64371" y="3598900"/>
            <a:ext cx="1137285" cy="1149985"/>
          </a:xfrm>
          <a:custGeom>
            <a:avLst/>
            <a:gdLst/>
            <a:ahLst/>
            <a:cxnLst/>
            <a:rect l="l" t="t" r="r" b="b"/>
            <a:pathLst>
              <a:path w="1137284" h="1149985">
                <a:moveTo>
                  <a:pt x="1136802" y="574814"/>
                </a:moveTo>
                <a:lnTo>
                  <a:pt x="917333" y="0"/>
                </a:lnTo>
                <a:lnTo>
                  <a:pt x="0" y="0"/>
                </a:lnTo>
                <a:lnTo>
                  <a:pt x="219468" y="574814"/>
                </a:lnTo>
                <a:lnTo>
                  <a:pt x="219468" y="1149642"/>
                </a:lnTo>
                <a:lnTo>
                  <a:pt x="917333" y="1149642"/>
                </a:lnTo>
                <a:lnTo>
                  <a:pt x="1136802" y="574814"/>
                </a:lnTo>
                <a:close/>
              </a:path>
              <a:path w="1137284" h="1149985">
                <a:moveTo>
                  <a:pt x="219468" y="1149642"/>
                </a:moveTo>
                <a:lnTo>
                  <a:pt x="219468" y="574814"/>
                </a:lnTo>
                <a:lnTo>
                  <a:pt x="0" y="1149642"/>
                </a:lnTo>
                <a:lnTo>
                  <a:pt x="219468" y="1149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64371" y="3598900"/>
            <a:ext cx="1137285" cy="1149985"/>
          </a:xfrm>
          <a:custGeom>
            <a:avLst/>
            <a:gdLst/>
            <a:ahLst/>
            <a:cxnLst/>
            <a:rect l="l" t="t" r="r" b="b"/>
            <a:pathLst>
              <a:path w="1137284" h="1149985">
                <a:moveTo>
                  <a:pt x="0" y="0"/>
                </a:moveTo>
                <a:lnTo>
                  <a:pt x="917333" y="0"/>
                </a:lnTo>
                <a:lnTo>
                  <a:pt x="1136802" y="574814"/>
                </a:lnTo>
                <a:lnTo>
                  <a:pt x="917333" y="1149642"/>
                </a:lnTo>
                <a:lnTo>
                  <a:pt x="0" y="1149642"/>
                </a:lnTo>
                <a:lnTo>
                  <a:pt x="219468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021047" y="4049072"/>
            <a:ext cx="716280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i="1" spc="-15" dirty="0">
                <a:solidFill>
                  <a:srgbClr val="010202"/>
                </a:solidFill>
                <a:latin typeface="Times New Roman"/>
                <a:cs typeface="Times New Roman"/>
              </a:rPr>
              <a:t>Su</a:t>
            </a:r>
            <a:r>
              <a:rPr sz="1550" b="1" i="1" spc="-5" dirty="0">
                <a:solidFill>
                  <a:srgbClr val="010202"/>
                </a:solidFill>
                <a:latin typeface="Times New Roman"/>
                <a:cs typeface="Times New Roman"/>
              </a:rPr>
              <a:t>ppli</a:t>
            </a:r>
            <a:r>
              <a:rPr sz="1550" b="1" i="1" spc="-10" dirty="0">
                <a:solidFill>
                  <a:srgbClr val="010202"/>
                </a:solidFill>
                <a:latin typeface="Times New Roman"/>
                <a:cs typeface="Times New Roman"/>
              </a:rPr>
              <a:t>er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81455" y="3587724"/>
            <a:ext cx="786765" cy="1172210"/>
          </a:xfrm>
          <a:custGeom>
            <a:avLst/>
            <a:gdLst/>
            <a:ahLst/>
            <a:cxnLst/>
            <a:rect l="l" t="t" r="r" b="b"/>
            <a:pathLst>
              <a:path w="786764" h="1172210">
                <a:moveTo>
                  <a:pt x="786295" y="585990"/>
                </a:moveTo>
                <a:lnTo>
                  <a:pt x="589711" y="0"/>
                </a:lnTo>
                <a:lnTo>
                  <a:pt x="0" y="0"/>
                </a:lnTo>
                <a:lnTo>
                  <a:pt x="0" y="1171994"/>
                </a:lnTo>
                <a:lnTo>
                  <a:pt x="589711" y="1171994"/>
                </a:lnTo>
                <a:lnTo>
                  <a:pt x="786295" y="585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1455" y="3587724"/>
            <a:ext cx="786765" cy="1172210"/>
          </a:xfrm>
          <a:custGeom>
            <a:avLst/>
            <a:gdLst/>
            <a:ahLst/>
            <a:cxnLst/>
            <a:rect l="l" t="t" r="r" b="b"/>
            <a:pathLst>
              <a:path w="786764" h="1172210">
                <a:moveTo>
                  <a:pt x="0" y="0"/>
                </a:moveTo>
                <a:lnTo>
                  <a:pt x="589711" y="0"/>
                </a:lnTo>
                <a:lnTo>
                  <a:pt x="786295" y="585990"/>
                </a:lnTo>
                <a:lnTo>
                  <a:pt x="589711" y="1171994"/>
                </a:lnTo>
                <a:lnTo>
                  <a:pt x="0" y="117199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40191" y="3931686"/>
            <a:ext cx="77152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8100">
              <a:lnSpc>
                <a:spcPct val="100000"/>
              </a:lnSpc>
            </a:pPr>
            <a:r>
              <a:rPr sz="1550" b="1" i="1" spc="-10" dirty="0">
                <a:solidFill>
                  <a:srgbClr val="010202"/>
                </a:solidFill>
                <a:latin typeface="Times New Roman"/>
                <a:cs typeface="Times New Roman"/>
              </a:rPr>
              <a:t>Internal custo</a:t>
            </a:r>
            <a:r>
              <a:rPr sz="1550" b="1" i="1" spc="10" dirty="0">
                <a:solidFill>
                  <a:srgbClr val="010202"/>
                </a:solidFill>
                <a:latin typeface="Times New Roman"/>
                <a:cs typeface="Times New Roman"/>
              </a:rPr>
              <a:t>m</a:t>
            </a:r>
            <a:r>
              <a:rPr sz="1550" b="1" i="1" spc="-10" dirty="0">
                <a:solidFill>
                  <a:srgbClr val="010202"/>
                </a:solidFill>
                <a:latin typeface="Times New Roman"/>
                <a:cs typeface="Times New Roman"/>
              </a:rPr>
              <a:t>er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892265"/>
            <a:ext cx="7924939" cy="61555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Case discussion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647826"/>
            <a:ext cx="99060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Your task: </a:t>
            </a:r>
            <a:r>
              <a:rPr lang="en-US" sz="2400" b="1" u="sng" dirty="0" smtClean="0"/>
              <a:t>Set up an action plan for sourcing and </a:t>
            </a:r>
            <a:r>
              <a:rPr lang="en-US" sz="2400" b="1" u="sng" dirty="0" smtClean="0"/>
              <a:t>procurement</a:t>
            </a:r>
            <a:endParaRPr lang="en-US" sz="2400" b="1" u="sng" dirty="0"/>
          </a:p>
          <a:p>
            <a:r>
              <a:rPr lang="en-US" sz="2400" dirty="0" smtClean="0"/>
              <a:t>Answer </a:t>
            </a:r>
            <a:r>
              <a:rPr lang="en-US" sz="2400" dirty="0"/>
              <a:t>the following questions for </a:t>
            </a:r>
            <a:r>
              <a:rPr lang="en-US" sz="2400" dirty="0" smtClean="0"/>
              <a:t>each stage of the purchasing process</a:t>
            </a:r>
            <a:r>
              <a:rPr lang="en-US" sz="2400" dirty="0" smtClean="0"/>
              <a:t>: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kind of information do you need?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Where </a:t>
            </a:r>
            <a:r>
              <a:rPr lang="en-US" sz="2400" dirty="0"/>
              <a:t>do you need to find the information from?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strategies and practices should you carry out? </a:t>
            </a:r>
          </a:p>
          <a:p>
            <a:endParaRPr lang="en-US" sz="2400" dirty="0"/>
          </a:p>
        </p:txBody>
      </p:sp>
      <p:sp>
        <p:nvSpPr>
          <p:cNvPr id="4" name="object 7"/>
          <p:cNvSpPr/>
          <p:nvPr/>
        </p:nvSpPr>
        <p:spPr>
          <a:xfrm>
            <a:off x="1930095" y="4010025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80" h="1149985">
                <a:moveTo>
                  <a:pt x="1439951" y="574814"/>
                </a:moveTo>
                <a:lnTo>
                  <a:pt x="1206157" y="0"/>
                </a:lnTo>
                <a:lnTo>
                  <a:pt x="0" y="0"/>
                </a:lnTo>
                <a:lnTo>
                  <a:pt x="233794" y="574814"/>
                </a:lnTo>
                <a:lnTo>
                  <a:pt x="233794" y="1149642"/>
                </a:lnTo>
                <a:lnTo>
                  <a:pt x="1206157" y="1149642"/>
                </a:lnTo>
                <a:lnTo>
                  <a:pt x="1439951" y="574814"/>
                </a:lnTo>
                <a:close/>
              </a:path>
              <a:path w="1440180" h="1149985">
                <a:moveTo>
                  <a:pt x="233794" y="1149642"/>
                </a:moveTo>
                <a:lnTo>
                  <a:pt x="233794" y="574814"/>
                </a:lnTo>
                <a:lnTo>
                  <a:pt x="0" y="1149642"/>
                </a:lnTo>
                <a:lnTo>
                  <a:pt x="233794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8"/>
          <p:cNvSpPr/>
          <p:nvPr/>
        </p:nvSpPr>
        <p:spPr>
          <a:xfrm>
            <a:off x="1930095" y="4010025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80" h="1149985">
                <a:moveTo>
                  <a:pt x="0" y="0"/>
                </a:moveTo>
                <a:lnTo>
                  <a:pt x="1206157" y="0"/>
                </a:lnTo>
                <a:lnTo>
                  <a:pt x="1439951" y="574814"/>
                </a:lnTo>
                <a:lnTo>
                  <a:pt x="1206157" y="1149642"/>
                </a:lnTo>
                <a:lnTo>
                  <a:pt x="0" y="1149642"/>
                </a:lnTo>
                <a:lnTo>
                  <a:pt x="233794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2113158" y="4342646"/>
            <a:ext cx="112776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3180">
              <a:lnSpc>
                <a:spcPct val="100000"/>
              </a:lnSpc>
            </a:pPr>
            <a:r>
              <a:rPr sz="15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eter</a:t>
            </a:r>
            <a:r>
              <a:rPr sz="1550" b="1" spc="-35" dirty="0">
                <a:solidFill>
                  <a:srgbClr val="010202"/>
                </a:solidFill>
                <a:latin typeface="Times New Roman"/>
                <a:cs typeface="Times New Roman"/>
              </a:rPr>
              <a:t>m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ining specification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10"/>
          <p:cNvSpPr/>
          <p:nvPr/>
        </p:nvSpPr>
        <p:spPr>
          <a:xfrm>
            <a:off x="3142678" y="4010025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1288389" y="574814"/>
                </a:moveTo>
                <a:lnTo>
                  <a:pt x="1079195" y="0"/>
                </a:lnTo>
                <a:lnTo>
                  <a:pt x="0" y="0"/>
                </a:lnTo>
                <a:lnTo>
                  <a:pt x="209207" y="574814"/>
                </a:lnTo>
                <a:lnTo>
                  <a:pt x="209207" y="1149642"/>
                </a:lnTo>
                <a:lnTo>
                  <a:pt x="1079195" y="1149642"/>
                </a:lnTo>
                <a:lnTo>
                  <a:pt x="1288389" y="574814"/>
                </a:lnTo>
                <a:close/>
              </a:path>
              <a:path w="1288414" h="1149985">
                <a:moveTo>
                  <a:pt x="209207" y="1149642"/>
                </a:moveTo>
                <a:lnTo>
                  <a:pt x="209207" y="574814"/>
                </a:lnTo>
                <a:lnTo>
                  <a:pt x="0" y="1149642"/>
                </a:lnTo>
                <a:lnTo>
                  <a:pt x="209207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1"/>
          <p:cNvSpPr/>
          <p:nvPr/>
        </p:nvSpPr>
        <p:spPr>
          <a:xfrm>
            <a:off x="3142678" y="4010025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0" y="0"/>
                </a:moveTo>
                <a:lnTo>
                  <a:pt x="1079195" y="0"/>
                </a:lnTo>
                <a:lnTo>
                  <a:pt x="1288389" y="574814"/>
                </a:lnTo>
                <a:lnTo>
                  <a:pt x="1079195" y="1149642"/>
                </a:lnTo>
                <a:lnTo>
                  <a:pt x="0" y="1149642"/>
                </a:lnTo>
                <a:lnTo>
                  <a:pt x="209207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2"/>
          <p:cNvSpPr txBox="1"/>
          <p:nvPr/>
        </p:nvSpPr>
        <p:spPr>
          <a:xfrm>
            <a:off x="3396376" y="4342646"/>
            <a:ext cx="77978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6350" indent="-33655">
              <a:lnSpc>
                <a:spcPct val="100000"/>
              </a:lnSpc>
            </a:pP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Selecting s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u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pplier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3"/>
          <p:cNvSpPr/>
          <p:nvPr/>
        </p:nvSpPr>
        <p:spPr>
          <a:xfrm>
            <a:off x="4203700" y="4010025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1288389" y="574814"/>
                </a:moveTo>
                <a:lnTo>
                  <a:pt x="1079195" y="0"/>
                </a:lnTo>
                <a:lnTo>
                  <a:pt x="0" y="0"/>
                </a:lnTo>
                <a:lnTo>
                  <a:pt x="209194" y="574814"/>
                </a:lnTo>
                <a:lnTo>
                  <a:pt x="209194" y="1149642"/>
                </a:lnTo>
                <a:lnTo>
                  <a:pt x="1079195" y="1149642"/>
                </a:lnTo>
                <a:lnTo>
                  <a:pt x="1288389" y="574814"/>
                </a:lnTo>
                <a:close/>
              </a:path>
              <a:path w="1288414" h="1149985">
                <a:moveTo>
                  <a:pt x="209194" y="1149642"/>
                </a:moveTo>
                <a:lnTo>
                  <a:pt x="209194" y="574814"/>
                </a:lnTo>
                <a:lnTo>
                  <a:pt x="0" y="1149642"/>
                </a:lnTo>
                <a:lnTo>
                  <a:pt x="209194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4"/>
          <p:cNvSpPr/>
          <p:nvPr/>
        </p:nvSpPr>
        <p:spPr>
          <a:xfrm>
            <a:off x="4203700" y="4010025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0" y="0"/>
                </a:moveTo>
                <a:lnTo>
                  <a:pt x="1079195" y="0"/>
                </a:lnTo>
                <a:lnTo>
                  <a:pt x="1288389" y="574814"/>
                </a:lnTo>
                <a:lnTo>
                  <a:pt x="1079195" y="1149642"/>
                </a:lnTo>
                <a:lnTo>
                  <a:pt x="0" y="1149642"/>
                </a:lnTo>
                <a:lnTo>
                  <a:pt x="209194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5"/>
          <p:cNvSpPr txBox="1"/>
          <p:nvPr/>
        </p:nvSpPr>
        <p:spPr>
          <a:xfrm>
            <a:off x="4558261" y="4225094"/>
            <a:ext cx="82550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>
              <a:lnSpc>
                <a:spcPct val="10000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Ne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go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ia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te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 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 contract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3" name="object 16"/>
          <p:cNvSpPr/>
          <p:nvPr/>
        </p:nvSpPr>
        <p:spPr>
          <a:xfrm>
            <a:off x="5378399" y="4010025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1288389" y="574814"/>
                </a:moveTo>
                <a:lnTo>
                  <a:pt x="1079195" y="0"/>
                </a:lnTo>
                <a:lnTo>
                  <a:pt x="0" y="0"/>
                </a:lnTo>
                <a:lnTo>
                  <a:pt x="209181" y="574814"/>
                </a:lnTo>
                <a:lnTo>
                  <a:pt x="209181" y="1149642"/>
                </a:lnTo>
                <a:lnTo>
                  <a:pt x="1079195" y="1149642"/>
                </a:lnTo>
                <a:lnTo>
                  <a:pt x="1288389" y="574814"/>
                </a:lnTo>
                <a:close/>
              </a:path>
              <a:path w="1288414" h="1149985">
                <a:moveTo>
                  <a:pt x="209181" y="1149642"/>
                </a:moveTo>
                <a:lnTo>
                  <a:pt x="209181" y="574814"/>
                </a:lnTo>
                <a:lnTo>
                  <a:pt x="0" y="1149642"/>
                </a:lnTo>
                <a:lnTo>
                  <a:pt x="209181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7"/>
          <p:cNvSpPr/>
          <p:nvPr/>
        </p:nvSpPr>
        <p:spPr>
          <a:xfrm>
            <a:off x="5378399" y="4010025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4" h="1149985">
                <a:moveTo>
                  <a:pt x="0" y="0"/>
                </a:moveTo>
                <a:lnTo>
                  <a:pt x="1079195" y="0"/>
                </a:lnTo>
                <a:lnTo>
                  <a:pt x="1288389" y="574814"/>
                </a:lnTo>
                <a:lnTo>
                  <a:pt x="1079195" y="1149642"/>
                </a:lnTo>
                <a:lnTo>
                  <a:pt x="0" y="1149642"/>
                </a:lnTo>
                <a:lnTo>
                  <a:pt x="209181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8"/>
          <p:cNvSpPr txBox="1"/>
          <p:nvPr/>
        </p:nvSpPr>
        <p:spPr>
          <a:xfrm>
            <a:off x="5675597" y="4107556"/>
            <a:ext cx="871855" cy="953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43815">
              <a:lnSpc>
                <a:spcPct val="10000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De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v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e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lo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p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 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der</a:t>
            </a:r>
            <a:r>
              <a:rPr sz="1550" b="1" spc="0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ng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 p</a:t>
            </a:r>
            <a:r>
              <a:rPr sz="1550" b="1" spc="-35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ocess</a:t>
            </a:r>
            <a:endParaRPr sz="1550">
              <a:latin typeface="Times New Roman"/>
              <a:cs typeface="Times New Roman"/>
            </a:endParaRPr>
          </a:p>
          <a:p>
            <a:pPr marL="53975">
              <a:lnSpc>
                <a:spcPts val="185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&amp;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r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der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6" name="object 19"/>
          <p:cNvSpPr/>
          <p:nvPr/>
        </p:nvSpPr>
        <p:spPr>
          <a:xfrm>
            <a:off x="6439433" y="4010025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5" h="1149985">
                <a:moveTo>
                  <a:pt x="1288376" y="574814"/>
                </a:moveTo>
                <a:lnTo>
                  <a:pt x="1079182" y="0"/>
                </a:lnTo>
                <a:lnTo>
                  <a:pt x="0" y="0"/>
                </a:lnTo>
                <a:lnTo>
                  <a:pt x="209181" y="574814"/>
                </a:lnTo>
                <a:lnTo>
                  <a:pt x="209181" y="1149642"/>
                </a:lnTo>
                <a:lnTo>
                  <a:pt x="1079182" y="1149642"/>
                </a:lnTo>
                <a:lnTo>
                  <a:pt x="1288376" y="574814"/>
                </a:lnTo>
                <a:close/>
              </a:path>
              <a:path w="1288415" h="1149985">
                <a:moveTo>
                  <a:pt x="209181" y="1149642"/>
                </a:moveTo>
                <a:lnTo>
                  <a:pt x="209181" y="574814"/>
                </a:lnTo>
                <a:lnTo>
                  <a:pt x="0" y="1149642"/>
                </a:lnTo>
                <a:lnTo>
                  <a:pt x="209181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20"/>
          <p:cNvSpPr/>
          <p:nvPr/>
        </p:nvSpPr>
        <p:spPr>
          <a:xfrm>
            <a:off x="6439433" y="4010025"/>
            <a:ext cx="1288415" cy="1149985"/>
          </a:xfrm>
          <a:custGeom>
            <a:avLst/>
            <a:gdLst/>
            <a:ahLst/>
            <a:cxnLst/>
            <a:rect l="l" t="t" r="r" b="b"/>
            <a:pathLst>
              <a:path w="1288415" h="1149985">
                <a:moveTo>
                  <a:pt x="0" y="0"/>
                </a:moveTo>
                <a:lnTo>
                  <a:pt x="1079182" y="0"/>
                </a:lnTo>
                <a:lnTo>
                  <a:pt x="1288376" y="574814"/>
                </a:lnTo>
                <a:lnTo>
                  <a:pt x="1079182" y="1149642"/>
                </a:lnTo>
                <a:lnTo>
                  <a:pt x="0" y="1149642"/>
                </a:lnTo>
                <a:lnTo>
                  <a:pt x="209181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21"/>
          <p:cNvSpPr txBox="1"/>
          <p:nvPr/>
        </p:nvSpPr>
        <p:spPr>
          <a:xfrm>
            <a:off x="6634358" y="4225094"/>
            <a:ext cx="99441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35" marR="6350" indent="-205104">
              <a:lnSpc>
                <a:spcPct val="100000"/>
              </a:lnSpc>
            </a:pP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Expediting 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850"/>
              </a:lnSpc>
            </a:pP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eval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u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5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550" b="1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550" b="1" spc="-20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9" name="object 22"/>
          <p:cNvSpPr/>
          <p:nvPr/>
        </p:nvSpPr>
        <p:spPr>
          <a:xfrm>
            <a:off x="7500442" y="4010025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79" h="1149985">
                <a:moveTo>
                  <a:pt x="1439964" y="574814"/>
                </a:moveTo>
                <a:lnTo>
                  <a:pt x="1206157" y="0"/>
                </a:lnTo>
                <a:lnTo>
                  <a:pt x="0" y="0"/>
                </a:lnTo>
                <a:lnTo>
                  <a:pt x="233807" y="574814"/>
                </a:lnTo>
                <a:lnTo>
                  <a:pt x="233807" y="1149642"/>
                </a:lnTo>
                <a:lnTo>
                  <a:pt x="1206157" y="1149642"/>
                </a:lnTo>
                <a:lnTo>
                  <a:pt x="1439964" y="574814"/>
                </a:lnTo>
                <a:close/>
              </a:path>
              <a:path w="1440179" h="1149985">
                <a:moveTo>
                  <a:pt x="233807" y="1149642"/>
                </a:moveTo>
                <a:lnTo>
                  <a:pt x="233807" y="574814"/>
                </a:lnTo>
                <a:lnTo>
                  <a:pt x="0" y="1149642"/>
                </a:lnTo>
                <a:lnTo>
                  <a:pt x="233807" y="1149642"/>
                </a:lnTo>
                <a:close/>
              </a:path>
            </a:pathLst>
          </a:custGeom>
          <a:solidFill>
            <a:srgbClr val="9DC8E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3"/>
          <p:cNvSpPr/>
          <p:nvPr/>
        </p:nvSpPr>
        <p:spPr>
          <a:xfrm>
            <a:off x="7500442" y="4010025"/>
            <a:ext cx="1440180" cy="1149985"/>
          </a:xfrm>
          <a:custGeom>
            <a:avLst/>
            <a:gdLst/>
            <a:ahLst/>
            <a:cxnLst/>
            <a:rect l="l" t="t" r="r" b="b"/>
            <a:pathLst>
              <a:path w="1440179" h="1149985">
                <a:moveTo>
                  <a:pt x="0" y="0"/>
                </a:moveTo>
                <a:lnTo>
                  <a:pt x="1206157" y="0"/>
                </a:lnTo>
                <a:lnTo>
                  <a:pt x="1439964" y="574814"/>
                </a:lnTo>
                <a:lnTo>
                  <a:pt x="1206157" y="1149642"/>
                </a:lnTo>
                <a:lnTo>
                  <a:pt x="0" y="1149642"/>
                </a:lnTo>
                <a:lnTo>
                  <a:pt x="233807" y="574814"/>
                </a:lnTo>
                <a:lnTo>
                  <a:pt x="0" y="0"/>
                </a:lnTo>
                <a:close/>
              </a:path>
            </a:pathLst>
          </a:custGeom>
          <a:ln w="10490">
            <a:solidFill>
              <a:srgbClr val="01020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4"/>
          <p:cNvSpPr txBox="1"/>
          <p:nvPr/>
        </p:nvSpPr>
        <p:spPr>
          <a:xfrm>
            <a:off x="7760753" y="4225094"/>
            <a:ext cx="910590" cy="718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31750" algn="ctr">
              <a:lnSpc>
                <a:spcPct val="100000"/>
              </a:lnSpc>
            </a:pP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F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oll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w-up a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d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 eval</a:t>
            </a:r>
            <a:r>
              <a:rPr sz="1550" b="1" spc="-15" dirty="0">
                <a:solidFill>
                  <a:srgbClr val="010202"/>
                </a:solidFill>
                <a:latin typeface="Times New Roman"/>
                <a:cs typeface="Times New Roman"/>
              </a:rPr>
              <a:t>u</a:t>
            </a:r>
            <a:r>
              <a:rPr sz="1550" b="1" spc="-5" dirty="0">
                <a:solidFill>
                  <a:srgbClr val="010202"/>
                </a:solidFill>
                <a:latin typeface="Times New Roman"/>
                <a:cs typeface="Times New Roman"/>
              </a:rPr>
              <a:t>a</a:t>
            </a:r>
            <a:r>
              <a:rPr sz="1550" b="1" spc="-25" dirty="0">
                <a:solidFill>
                  <a:srgbClr val="010202"/>
                </a:solidFill>
                <a:latin typeface="Times New Roman"/>
                <a:cs typeface="Times New Roman"/>
              </a:rPr>
              <a:t>t</a:t>
            </a:r>
            <a:r>
              <a:rPr sz="1550" b="1" dirty="0">
                <a:solidFill>
                  <a:srgbClr val="010202"/>
                </a:solidFill>
                <a:latin typeface="Times New Roman"/>
                <a:cs typeface="Times New Roman"/>
              </a:rPr>
              <a:t>i</a:t>
            </a:r>
            <a:r>
              <a:rPr sz="1550" b="1" spc="-20" dirty="0">
                <a:solidFill>
                  <a:srgbClr val="010202"/>
                </a:solidFill>
                <a:latin typeface="Times New Roman"/>
                <a:cs typeface="Times New Roman"/>
              </a:rPr>
              <a:t>o</a:t>
            </a:r>
            <a:r>
              <a:rPr sz="1550" b="1" spc="-10" dirty="0">
                <a:solidFill>
                  <a:srgbClr val="010202"/>
                </a:solidFill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1492327"/>
              </p:ext>
            </p:extLst>
          </p:nvPr>
        </p:nvGraphicFramePr>
        <p:xfrm>
          <a:off x="711021" y="5381625"/>
          <a:ext cx="796713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162"/>
                <a:gridCol w="1138162"/>
                <a:gridCol w="1138162"/>
                <a:gridCol w="1138162"/>
                <a:gridCol w="1138162"/>
                <a:gridCol w="1138162"/>
                <a:gridCol w="11381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355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Content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Introduction to sourcing and procurement in the humanitarian context</a:t>
            </a:r>
          </a:p>
          <a:p>
            <a:pPr marL="914400" lvl="1" indent="-457200">
              <a:buFont typeface="Arial"/>
              <a:buChar char="•"/>
            </a:pPr>
            <a:endParaRPr lang="en-US" sz="2800" dirty="0" smtClean="0"/>
          </a:p>
          <a:p>
            <a:pPr marL="1828800" lvl="3" indent="-457200">
              <a:buFont typeface="Arial"/>
              <a:buChar char="•"/>
            </a:pPr>
            <a:r>
              <a:rPr lang="en-US" sz="2800" dirty="0" smtClean="0"/>
              <a:t>Needs assessment</a:t>
            </a:r>
          </a:p>
          <a:p>
            <a:pPr marL="1828800" lvl="3" indent="-457200">
              <a:buFont typeface="Arial"/>
              <a:buChar char="•"/>
            </a:pPr>
            <a:r>
              <a:rPr lang="en-US" sz="2800" dirty="0" smtClean="0"/>
              <a:t>Supplier selection</a:t>
            </a:r>
          </a:p>
          <a:p>
            <a:pPr marL="1828800" lvl="3" indent="-457200">
              <a:buFont typeface="Arial"/>
              <a:buChar char="•"/>
            </a:pPr>
            <a:r>
              <a:rPr lang="en-US" sz="2800" dirty="0" smtClean="0"/>
              <a:t>Contracting</a:t>
            </a:r>
          </a:p>
          <a:p>
            <a:pPr marL="1828800" lvl="3" indent="-457200">
              <a:buFont typeface="Arial"/>
              <a:buChar char="•"/>
            </a:pPr>
            <a:r>
              <a:rPr lang="en-US" sz="2800" dirty="0" smtClean="0"/>
              <a:t>Ordering</a:t>
            </a:r>
          </a:p>
          <a:p>
            <a:pPr marL="1828800" lvl="3" indent="-457200">
              <a:buFont typeface="Arial"/>
              <a:buChar char="•"/>
            </a:pPr>
            <a:r>
              <a:rPr lang="en-US" sz="2800" dirty="0" smtClean="0"/>
              <a:t>Follow up and evaluation </a:t>
            </a:r>
          </a:p>
          <a:p>
            <a:pPr marL="1828800" lvl="3" indent="-457200">
              <a:buFont typeface="Arial"/>
              <a:buChar char="•"/>
            </a:pPr>
            <a:endParaRPr lang="en-US" sz="2800" dirty="0" smtClean="0"/>
          </a:p>
          <a:p>
            <a:pPr marL="1371600" lvl="2" indent="-4572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9081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594896"/>
            <a:ext cx="9623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8">
              <a:lnSpc>
                <a:spcPct val="100000"/>
              </a:lnSpc>
            </a:pPr>
            <a:r>
              <a:rPr spc="15" dirty="0"/>
              <a:t>Sourcing </a:t>
            </a:r>
            <a:r>
              <a:rPr spc="10" dirty="0"/>
              <a:t>in</a:t>
            </a:r>
            <a:r>
              <a:rPr spc="15" dirty="0"/>
              <a:t> </a:t>
            </a:r>
            <a:r>
              <a:rPr spc="10" dirty="0"/>
              <a:t>the</a:t>
            </a:r>
            <a:r>
              <a:rPr spc="15" dirty="0"/>
              <a:t> </a:t>
            </a:r>
            <a:r>
              <a:rPr spc="10" dirty="0"/>
              <a:t>humanitarian</a:t>
            </a:r>
            <a:r>
              <a:rPr spc="45" dirty="0"/>
              <a:t> </a:t>
            </a:r>
            <a:r>
              <a:rPr spc="10" dirty="0"/>
              <a:t>context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057" y="1974422"/>
            <a:ext cx="8585200" cy="159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Procureme</a:t>
            </a:r>
            <a:r>
              <a:rPr sz="2200" spc="-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n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2200" spc="-5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accounts</a:t>
            </a:r>
            <a:r>
              <a:rPr sz="2200" spc="-5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for</a:t>
            </a:r>
            <a:r>
              <a:rPr sz="2200" spc="-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</a:t>
            </a:r>
            <a:r>
              <a:rPr sz="220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large</a:t>
            </a:r>
            <a:r>
              <a:rPr sz="2200" spc="-3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share</a:t>
            </a:r>
            <a:r>
              <a:rPr sz="2200" spc="-3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of</a:t>
            </a:r>
            <a:r>
              <a:rPr sz="2200" spc="-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total</a:t>
            </a:r>
            <a:r>
              <a:rPr sz="220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cost</a:t>
            </a:r>
            <a:r>
              <a:rPr sz="2200" spc="-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650" spc="-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(</a:t>
            </a:r>
            <a:r>
              <a:rPr spc="-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Schul</a:t>
            </a:r>
            <a:r>
              <a:rPr spc="-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z</a:t>
            </a:r>
            <a:r>
              <a:rPr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pc="-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2008</a:t>
            </a:r>
            <a:r>
              <a:rPr sz="2650" spc="-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)</a:t>
            </a:r>
            <a:endParaRPr sz="2650" dirty="0">
              <a:latin typeface="Adobe Garamond Pro" pitchFamily="18" charset="0"/>
              <a:cs typeface="Arial"/>
            </a:endParaRPr>
          </a:p>
          <a:p>
            <a:pPr>
              <a:lnSpc>
                <a:spcPts val="3100"/>
              </a:lnSpc>
              <a:spcBef>
                <a:spcPts val="20"/>
              </a:spcBef>
            </a:pPr>
            <a:endParaRPr sz="3100" dirty="0">
              <a:latin typeface="Adobe Garamond Pro" pitchFamily="18" charset="0"/>
            </a:endParaRPr>
          </a:p>
          <a:p>
            <a:pPr marL="831850" marR="126364" indent="-315595">
              <a:lnSpc>
                <a:spcPts val="1900"/>
              </a:lnSpc>
              <a:buClr>
                <a:srgbClr val="010202"/>
              </a:buClr>
              <a:buFont typeface="Arial"/>
              <a:buChar char="–"/>
              <a:tabLst>
                <a:tab pos="832485" algn="l"/>
              </a:tabLst>
            </a:pPr>
            <a:r>
              <a:rPr sz="1950" u="heavy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65%</a:t>
            </a:r>
            <a:r>
              <a:rPr sz="1950" u="heavy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u="heavy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procurement</a:t>
            </a:r>
            <a:r>
              <a:rPr sz="1950" u="heavy" spc="4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(supplie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</a:t>
            </a:r>
            <a:r>
              <a:rPr sz="1950" spc="4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an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d 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equipment)</a:t>
            </a:r>
            <a:r>
              <a:rPr sz="1950" spc="3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(varie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</a:t>
            </a:r>
            <a:r>
              <a:rPr sz="1950" spc="3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f 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include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d</a:t>
            </a:r>
            <a:r>
              <a:rPr sz="1950" spc="3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in 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logis</a:t>
            </a:r>
            <a:r>
              <a:rPr sz="1950" spc="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ic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</a:t>
            </a:r>
            <a:r>
              <a:rPr sz="1950"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cos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2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-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n t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h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 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organiza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ions)</a:t>
            </a:r>
            <a:endParaRPr sz="1950" dirty="0">
              <a:latin typeface="Adobe Garamond Pro" pitchFamily="18" charset="0"/>
              <a:cs typeface="Arial"/>
            </a:endParaRPr>
          </a:p>
          <a:p>
            <a:pPr marL="831850" indent="-315595">
              <a:lnSpc>
                <a:spcPct val="100000"/>
              </a:lnSpc>
              <a:spcBef>
                <a:spcPts val="50"/>
              </a:spcBef>
              <a:buClr>
                <a:srgbClr val="010202"/>
              </a:buClr>
              <a:buFont typeface="Arial"/>
              <a:buChar char="–"/>
              <a:tabLst>
                <a:tab pos="832485" algn="l"/>
              </a:tabLst>
            </a:pP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15</a:t>
            </a:r>
            <a:r>
              <a:rPr sz="1950" spc="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%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t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ransport</a:t>
            </a:r>
            <a:r>
              <a:rPr sz="1950"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an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d</a:t>
            </a:r>
            <a:r>
              <a:rPr sz="1950" spc="2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-3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w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areh</a:t>
            </a:r>
            <a:r>
              <a:rPr sz="1950" spc="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usi</a:t>
            </a:r>
            <a:r>
              <a:rPr sz="1950" spc="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n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g</a:t>
            </a:r>
            <a:endParaRPr sz="1950" dirty="0">
              <a:latin typeface="Adobe Garamond Pro" pitchFamily="18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057" y="4532219"/>
            <a:ext cx="8023859" cy="203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" marR="278765" indent="-377825">
              <a:lnSpc>
                <a:spcPts val="2120"/>
              </a:lnSpc>
            </a:pP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How</a:t>
            </a:r>
            <a:r>
              <a:rPr sz="2200" spc="-3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goods</a:t>
            </a:r>
            <a:r>
              <a:rPr sz="2200" spc="-3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and</a:t>
            </a:r>
            <a:r>
              <a:rPr sz="2200" spc="-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services</a:t>
            </a:r>
            <a:r>
              <a:rPr sz="2200" spc="-4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are</a:t>
            </a:r>
            <a:r>
              <a:rPr sz="2200" spc="-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purchased</a:t>
            </a:r>
            <a:r>
              <a:rPr sz="2200" spc="-5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has</a:t>
            </a:r>
            <a:r>
              <a:rPr sz="2200" spc="-3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consequences</a:t>
            </a:r>
            <a:r>
              <a:rPr sz="2200" spc="-5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for effectiveness</a:t>
            </a:r>
            <a:r>
              <a:rPr sz="2200" spc="-5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and</a:t>
            </a:r>
            <a:r>
              <a:rPr sz="2200" spc="-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efficiency</a:t>
            </a:r>
            <a:r>
              <a:rPr sz="2200" spc="-3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of</a:t>
            </a:r>
            <a:r>
              <a:rPr sz="220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an</a:t>
            </a:r>
            <a:r>
              <a:rPr sz="2200" spc="-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220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operation</a:t>
            </a:r>
            <a:endParaRPr sz="2200" dirty="0">
              <a:latin typeface="Adobe Garamond Pro" pitchFamily="18" charset="0"/>
              <a:cs typeface="Arial"/>
            </a:endParaRPr>
          </a:p>
          <a:p>
            <a:pPr>
              <a:lnSpc>
                <a:spcPts val="2700"/>
              </a:lnSpc>
              <a:spcBef>
                <a:spcPts val="3"/>
              </a:spcBef>
            </a:pPr>
            <a:endParaRPr sz="2700" dirty="0">
              <a:latin typeface="Adobe Garamond Pro" pitchFamily="18" charset="0"/>
            </a:endParaRPr>
          </a:p>
          <a:p>
            <a:pPr marL="831850" indent="-315595">
              <a:lnSpc>
                <a:spcPct val="100000"/>
              </a:lnSpc>
              <a:buClr>
                <a:srgbClr val="010202"/>
              </a:buClr>
              <a:buFont typeface="Arial"/>
              <a:buChar char="–"/>
              <a:tabLst>
                <a:tab pos="832485" algn="l"/>
              </a:tabLst>
            </a:pP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H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w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.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g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. 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r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anspor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,</a:t>
            </a:r>
            <a:r>
              <a:rPr sz="1950"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</a:t>
            </a:r>
            <a:r>
              <a:rPr sz="1950" spc="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orag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</a:t>
            </a:r>
            <a:r>
              <a:rPr sz="1950"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an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d</a:t>
            </a:r>
            <a:r>
              <a:rPr sz="1950"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deliverie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</a:t>
            </a:r>
            <a:r>
              <a:rPr sz="1950" spc="4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ca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n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b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se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up</a:t>
            </a:r>
            <a:endParaRPr sz="1950" dirty="0">
              <a:latin typeface="Adobe Garamond Pro" pitchFamily="18" charset="0"/>
              <a:cs typeface="Arial"/>
            </a:endParaRPr>
          </a:p>
          <a:p>
            <a:pPr marL="831850" indent="-315595">
              <a:lnSpc>
                <a:spcPct val="100000"/>
              </a:lnSpc>
              <a:spcBef>
                <a:spcPts val="40"/>
              </a:spcBef>
              <a:buClr>
                <a:srgbClr val="010202"/>
              </a:buClr>
              <a:buFont typeface="Arial"/>
              <a:buChar char="–"/>
              <a:tabLst>
                <a:tab pos="832485" algn="l"/>
              </a:tabLst>
            </a:pP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H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w 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coordina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io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n</a:t>
            </a:r>
            <a:r>
              <a:rPr sz="1950" spc="3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f</a:t>
            </a:r>
            <a:r>
              <a:rPr sz="1950"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ac</a:t>
            </a:r>
            <a:r>
              <a:rPr sz="1950" spc="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ivi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ca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n</a:t>
            </a:r>
            <a:r>
              <a:rPr sz="1950"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b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under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aken</a:t>
            </a:r>
            <a:endParaRPr sz="1950" dirty="0">
              <a:latin typeface="Adobe Garamond Pro" pitchFamily="18" charset="0"/>
              <a:cs typeface="Arial"/>
            </a:endParaRPr>
          </a:p>
          <a:p>
            <a:pPr marL="831850" marR="6350" indent="-315595">
              <a:lnSpc>
                <a:spcPts val="1900"/>
              </a:lnSpc>
              <a:spcBef>
                <a:spcPts val="470"/>
              </a:spcBef>
              <a:buClr>
                <a:srgbClr val="010202"/>
              </a:buClr>
              <a:buFont typeface="Arial"/>
              <a:buChar char="–"/>
              <a:tabLst>
                <a:tab pos="832485" algn="l"/>
              </a:tabLst>
            </a:pP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Ho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w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rela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ionship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</a:t>
            </a:r>
            <a:r>
              <a:rPr sz="1950" spc="4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bet</a:t>
            </a:r>
            <a:r>
              <a:rPr sz="1950" spc="-3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w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</a:t>
            </a:r>
            <a:r>
              <a:rPr sz="1950" spc="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n</a:t>
            </a:r>
            <a:r>
              <a:rPr sz="1950" spc="4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ac</a:t>
            </a:r>
            <a:r>
              <a:rPr sz="1950" spc="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or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</a:t>
            </a:r>
            <a:r>
              <a:rPr sz="1950" spc="1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involve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d</a:t>
            </a:r>
            <a:r>
              <a:rPr sz="1950" spc="3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i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n t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h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suppl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y</a:t>
            </a:r>
            <a:r>
              <a:rPr sz="1950" spc="2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net</a:t>
            </a:r>
            <a:r>
              <a:rPr sz="1950" spc="-3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w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ork can</a:t>
            </a:r>
            <a:r>
              <a:rPr sz="1950" spc="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/</a:t>
            </a:r>
            <a:r>
              <a:rPr sz="1950" spc="-5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shoul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d</a:t>
            </a:r>
            <a:r>
              <a:rPr sz="1950" spc="2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b</a:t>
            </a:r>
            <a:r>
              <a:rPr sz="1950" spc="1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 </a:t>
            </a:r>
            <a:r>
              <a:rPr sz="1950" dirty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developed</a:t>
            </a:r>
            <a:endParaRPr sz="1950" dirty="0">
              <a:latin typeface="Adobe Garamond Pro" pitchFamily="18" charset="0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594896"/>
            <a:ext cx="9623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>
              <a:lnSpc>
                <a:spcPct val="100000"/>
              </a:lnSpc>
            </a:pPr>
            <a:r>
              <a:rPr lang="en-US" spc="15" smtClean="0"/>
              <a:t>Some issues with it …</a:t>
            </a:r>
            <a:endParaRPr spc="15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154170" y="2224702"/>
            <a:ext cx="8328025" cy="81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 marR="6350" indent="-377825">
              <a:lnSpc>
                <a:spcPct val="100000"/>
              </a:lnSpc>
              <a:buClr>
                <a:srgbClr val="010202"/>
              </a:buClr>
              <a:buFont typeface="Arial"/>
              <a:buChar char="•"/>
              <a:tabLst>
                <a:tab pos="391160" algn="l"/>
              </a:tabLst>
            </a:pPr>
            <a:r>
              <a:rPr lang="en-US" sz="2650" b="1" u="heavy" spc="-20" dirty="0" smtClean="0">
                <a:solidFill>
                  <a:srgbClr val="CBC9E5"/>
                </a:solidFill>
                <a:latin typeface="Arial"/>
                <a:cs typeface="Arial"/>
              </a:rPr>
              <a:t>http://wbi.worldbank.org/wbi/multimedia/improvingtransparencyandaccountabilityinpharmaceutical</a:t>
            </a:r>
            <a:endParaRPr sz="265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702618"/>
            <a:ext cx="962342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35"/>
              </a:lnSpc>
            </a:pPr>
            <a:r>
              <a:rPr spc="10" dirty="0"/>
              <a:t>Objectives</a:t>
            </a:r>
            <a:r>
              <a:rPr spc="-10" dirty="0"/>
              <a:t> </a:t>
            </a:r>
            <a:r>
              <a:rPr spc="10" dirty="0"/>
              <a:t>of</a:t>
            </a:r>
            <a:r>
              <a:rPr spc="15" dirty="0"/>
              <a:t> </a:t>
            </a:r>
            <a:r>
              <a:rPr spc="10" dirty="0"/>
              <a:t>the</a:t>
            </a:r>
            <a:r>
              <a:rPr spc="15" dirty="0"/>
              <a:t> </a:t>
            </a:r>
            <a:r>
              <a:rPr spc="10" dirty="0" smtClean="0"/>
              <a:t>lecture</a:t>
            </a:r>
            <a:endParaRPr spc="1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work with sourcing and procurement process and strategies in the humanitarian context</a:t>
            </a:r>
          </a:p>
          <a:p>
            <a:r>
              <a:rPr lang="en-US" dirty="0" smtClean="0"/>
              <a:t>Some understanding in the links between disaster response and development</a:t>
            </a:r>
          </a:p>
          <a:p>
            <a:endParaRPr lang="en-US" dirty="0"/>
          </a:p>
        </p:txBody>
      </p:sp>
      <p:sp>
        <p:nvSpPr>
          <p:cNvPr id="4" name="object 4"/>
          <p:cNvSpPr/>
          <p:nvPr/>
        </p:nvSpPr>
        <p:spPr>
          <a:xfrm>
            <a:off x="4231704" y="3961816"/>
            <a:ext cx="1869439" cy="1453515"/>
          </a:xfrm>
          <a:custGeom>
            <a:avLst/>
            <a:gdLst/>
            <a:ahLst/>
            <a:cxnLst/>
            <a:rect l="l" t="t" r="r" b="b"/>
            <a:pathLst>
              <a:path w="1869439" h="1453514">
                <a:moveTo>
                  <a:pt x="1868970" y="934465"/>
                </a:moveTo>
                <a:lnTo>
                  <a:pt x="1868189" y="895941"/>
                </a:lnTo>
                <a:lnTo>
                  <a:pt x="1865869" y="857815"/>
                </a:lnTo>
                <a:lnTo>
                  <a:pt x="1856735" y="782878"/>
                </a:lnTo>
                <a:lnTo>
                  <a:pt x="1841807" y="709892"/>
                </a:lnTo>
                <a:lnTo>
                  <a:pt x="1821326" y="639096"/>
                </a:lnTo>
                <a:lnTo>
                  <a:pt x="1795532" y="570730"/>
                </a:lnTo>
                <a:lnTo>
                  <a:pt x="1764664" y="505031"/>
                </a:lnTo>
                <a:lnTo>
                  <a:pt x="1728963" y="442240"/>
                </a:lnTo>
                <a:lnTo>
                  <a:pt x="1688668" y="382595"/>
                </a:lnTo>
                <a:lnTo>
                  <a:pt x="1644020" y="326334"/>
                </a:lnTo>
                <a:lnTo>
                  <a:pt x="1595259" y="273697"/>
                </a:lnTo>
                <a:lnTo>
                  <a:pt x="1542622" y="224936"/>
                </a:lnTo>
                <a:lnTo>
                  <a:pt x="1486360" y="180288"/>
                </a:lnTo>
                <a:lnTo>
                  <a:pt x="1426713" y="139994"/>
                </a:lnTo>
                <a:lnTo>
                  <a:pt x="1363920" y="104293"/>
                </a:lnTo>
                <a:lnTo>
                  <a:pt x="1298219" y="73426"/>
                </a:lnTo>
                <a:lnTo>
                  <a:pt x="1229849" y="47633"/>
                </a:lnTo>
                <a:lnTo>
                  <a:pt x="1159050" y="27153"/>
                </a:lnTo>
                <a:lnTo>
                  <a:pt x="1086061" y="12228"/>
                </a:lnTo>
                <a:lnTo>
                  <a:pt x="1011119" y="3097"/>
                </a:lnTo>
                <a:lnTo>
                  <a:pt x="972992" y="779"/>
                </a:lnTo>
                <a:lnTo>
                  <a:pt x="934466" y="0"/>
                </a:lnTo>
                <a:lnTo>
                  <a:pt x="895941" y="779"/>
                </a:lnTo>
                <a:lnTo>
                  <a:pt x="857815" y="3097"/>
                </a:lnTo>
                <a:lnTo>
                  <a:pt x="782878" y="12228"/>
                </a:lnTo>
                <a:lnTo>
                  <a:pt x="709892" y="27153"/>
                </a:lnTo>
                <a:lnTo>
                  <a:pt x="639096" y="47633"/>
                </a:lnTo>
                <a:lnTo>
                  <a:pt x="570730" y="73426"/>
                </a:lnTo>
                <a:lnTo>
                  <a:pt x="505031" y="104293"/>
                </a:lnTo>
                <a:lnTo>
                  <a:pt x="442240" y="139994"/>
                </a:lnTo>
                <a:lnTo>
                  <a:pt x="382595" y="180288"/>
                </a:lnTo>
                <a:lnTo>
                  <a:pt x="326334" y="224936"/>
                </a:lnTo>
                <a:lnTo>
                  <a:pt x="273697" y="273697"/>
                </a:lnTo>
                <a:lnTo>
                  <a:pt x="224936" y="326334"/>
                </a:lnTo>
                <a:lnTo>
                  <a:pt x="180288" y="382595"/>
                </a:lnTo>
                <a:lnTo>
                  <a:pt x="139994" y="442240"/>
                </a:lnTo>
                <a:lnTo>
                  <a:pt x="104293" y="505031"/>
                </a:lnTo>
                <a:lnTo>
                  <a:pt x="73426" y="570730"/>
                </a:lnTo>
                <a:lnTo>
                  <a:pt x="47633" y="639096"/>
                </a:lnTo>
                <a:lnTo>
                  <a:pt x="27153" y="709892"/>
                </a:lnTo>
                <a:lnTo>
                  <a:pt x="12228" y="782878"/>
                </a:lnTo>
                <a:lnTo>
                  <a:pt x="3097" y="857815"/>
                </a:lnTo>
                <a:lnTo>
                  <a:pt x="779" y="895941"/>
                </a:lnTo>
                <a:lnTo>
                  <a:pt x="0" y="934465"/>
                </a:lnTo>
                <a:lnTo>
                  <a:pt x="97" y="948042"/>
                </a:lnTo>
                <a:lnTo>
                  <a:pt x="1620" y="988465"/>
                </a:lnTo>
                <a:lnTo>
                  <a:pt x="5127" y="1028365"/>
                </a:lnTo>
                <a:lnTo>
                  <a:pt x="10801" y="1067660"/>
                </a:lnTo>
                <a:lnTo>
                  <a:pt x="18825" y="1106268"/>
                </a:lnTo>
                <a:lnTo>
                  <a:pt x="29379" y="1144106"/>
                </a:lnTo>
                <a:lnTo>
                  <a:pt x="42648" y="1181092"/>
                </a:lnTo>
                <a:lnTo>
                  <a:pt x="47705" y="1193217"/>
                </a:lnTo>
                <a:lnTo>
                  <a:pt x="59956" y="1190639"/>
                </a:lnTo>
                <a:lnTo>
                  <a:pt x="72264" y="1188221"/>
                </a:lnTo>
                <a:lnTo>
                  <a:pt x="122050" y="1180152"/>
                </a:lnTo>
                <a:lnTo>
                  <a:pt x="159938" y="1175817"/>
                </a:lnTo>
                <a:lnTo>
                  <a:pt x="198265" y="1172985"/>
                </a:lnTo>
                <a:lnTo>
                  <a:pt x="237001" y="1171687"/>
                </a:lnTo>
                <a:lnTo>
                  <a:pt x="249999" y="1171600"/>
                </a:lnTo>
                <a:lnTo>
                  <a:pt x="289399" y="1172404"/>
                </a:lnTo>
                <a:lnTo>
                  <a:pt x="328390" y="1174794"/>
                </a:lnTo>
                <a:lnTo>
                  <a:pt x="366941" y="1178739"/>
                </a:lnTo>
                <a:lnTo>
                  <a:pt x="405022" y="1184208"/>
                </a:lnTo>
                <a:lnTo>
                  <a:pt x="442600" y="1191170"/>
                </a:lnTo>
                <a:lnTo>
                  <a:pt x="516124" y="1209447"/>
                </a:lnTo>
                <a:lnTo>
                  <a:pt x="587263" y="1233320"/>
                </a:lnTo>
                <a:lnTo>
                  <a:pt x="655767" y="1262538"/>
                </a:lnTo>
                <a:lnTo>
                  <a:pt x="721385" y="1296851"/>
                </a:lnTo>
                <a:lnTo>
                  <a:pt x="783868" y="1336010"/>
                </a:lnTo>
                <a:lnTo>
                  <a:pt x="842964" y="1379764"/>
                </a:lnTo>
                <a:lnTo>
                  <a:pt x="898424" y="1427863"/>
                </a:lnTo>
                <a:lnTo>
                  <a:pt x="924712" y="1453464"/>
                </a:lnTo>
                <a:lnTo>
                  <a:pt x="951512" y="1426630"/>
                </a:lnTo>
                <a:lnTo>
                  <a:pt x="1008191" y="1376197"/>
                </a:lnTo>
                <a:lnTo>
                  <a:pt x="1068771" y="1330298"/>
                </a:lnTo>
                <a:lnTo>
                  <a:pt x="1133008" y="1289201"/>
                </a:lnTo>
                <a:lnTo>
                  <a:pt x="1166421" y="1270537"/>
                </a:lnTo>
                <a:lnTo>
                  <a:pt x="1200656" y="1253174"/>
                </a:lnTo>
                <a:lnTo>
                  <a:pt x="1235683" y="1237146"/>
                </a:lnTo>
                <a:lnTo>
                  <a:pt x="1271471" y="1222485"/>
                </a:lnTo>
                <a:lnTo>
                  <a:pt x="1307989" y="1209225"/>
                </a:lnTo>
                <a:lnTo>
                  <a:pt x="1345208" y="1197401"/>
                </a:lnTo>
                <a:lnTo>
                  <a:pt x="1383096" y="1187044"/>
                </a:lnTo>
                <a:lnTo>
                  <a:pt x="1421622" y="1178190"/>
                </a:lnTo>
                <a:lnTo>
                  <a:pt x="1460757" y="1170870"/>
                </a:lnTo>
                <a:lnTo>
                  <a:pt x="1500470" y="1165119"/>
                </a:lnTo>
                <a:lnTo>
                  <a:pt x="1540729" y="1160970"/>
                </a:lnTo>
                <a:lnTo>
                  <a:pt x="1581505" y="1158456"/>
                </a:lnTo>
                <a:lnTo>
                  <a:pt x="1622767" y="1157612"/>
                </a:lnTo>
                <a:lnTo>
                  <a:pt x="1635670" y="1157743"/>
                </a:lnTo>
                <a:lnTo>
                  <a:pt x="1674159" y="1159035"/>
                </a:lnTo>
                <a:lnTo>
                  <a:pt x="1712348" y="1161452"/>
                </a:lnTo>
                <a:lnTo>
                  <a:pt x="1762870" y="1165935"/>
                </a:lnTo>
                <a:lnTo>
                  <a:pt x="1837988" y="1173993"/>
                </a:lnTo>
                <a:lnTo>
                  <a:pt x="1841101" y="1161891"/>
                </a:lnTo>
                <a:lnTo>
                  <a:pt x="1851958" y="1112872"/>
                </a:lnTo>
                <a:lnTo>
                  <a:pt x="1860210" y="1062925"/>
                </a:lnTo>
                <a:lnTo>
                  <a:pt x="1864646" y="1024899"/>
                </a:lnTo>
                <a:lnTo>
                  <a:pt x="1867546" y="986421"/>
                </a:lnTo>
                <a:lnTo>
                  <a:pt x="1868879" y="947521"/>
                </a:lnTo>
                <a:lnTo>
                  <a:pt x="1868970" y="934465"/>
                </a:lnTo>
                <a:close/>
              </a:path>
            </a:pathLst>
          </a:custGeom>
          <a:solidFill>
            <a:srgbClr val="7AC3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3700" y="3933825"/>
            <a:ext cx="1925320" cy="1925320"/>
          </a:xfrm>
          <a:custGeom>
            <a:avLst/>
            <a:gdLst/>
            <a:ahLst/>
            <a:cxnLst/>
            <a:rect l="l" t="t" r="r" b="b"/>
            <a:pathLst>
              <a:path w="1925320" h="1925320">
                <a:moveTo>
                  <a:pt x="1924938" y="962456"/>
                </a:moveTo>
                <a:lnTo>
                  <a:pt x="1921746" y="883521"/>
                </a:lnTo>
                <a:lnTo>
                  <a:pt x="1912339" y="806342"/>
                </a:lnTo>
                <a:lnTo>
                  <a:pt x="1896960" y="731159"/>
                </a:lnTo>
                <a:lnTo>
                  <a:pt x="1875868" y="658248"/>
                </a:lnTo>
                <a:lnTo>
                  <a:pt x="1849299" y="587828"/>
                </a:lnTo>
                <a:lnTo>
                  <a:pt x="1817506" y="520156"/>
                </a:lnTo>
                <a:lnTo>
                  <a:pt x="1780736" y="455480"/>
                </a:lnTo>
                <a:lnTo>
                  <a:pt x="1739235" y="394047"/>
                </a:lnTo>
                <a:lnTo>
                  <a:pt x="1693253" y="336106"/>
                </a:lnTo>
                <a:lnTo>
                  <a:pt x="1643037" y="281903"/>
                </a:lnTo>
                <a:lnTo>
                  <a:pt x="1588833" y="231687"/>
                </a:lnTo>
                <a:lnTo>
                  <a:pt x="1530891" y="185705"/>
                </a:lnTo>
                <a:lnTo>
                  <a:pt x="1469457" y="144204"/>
                </a:lnTo>
                <a:lnTo>
                  <a:pt x="1404779" y="107434"/>
                </a:lnTo>
                <a:lnTo>
                  <a:pt x="1337104" y="75640"/>
                </a:lnTo>
                <a:lnTo>
                  <a:pt x="1266681" y="49071"/>
                </a:lnTo>
                <a:lnTo>
                  <a:pt x="1193758" y="27975"/>
                </a:lnTo>
                <a:lnTo>
                  <a:pt x="1118580" y="12600"/>
                </a:lnTo>
                <a:lnTo>
                  <a:pt x="1041397" y="3192"/>
                </a:lnTo>
                <a:lnTo>
                  <a:pt x="962456" y="0"/>
                </a:lnTo>
                <a:lnTo>
                  <a:pt x="883521" y="3192"/>
                </a:lnTo>
                <a:lnTo>
                  <a:pt x="806342" y="12600"/>
                </a:lnTo>
                <a:lnTo>
                  <a:pt x="731169" y="27975"/>
                </a:lnTo>
                <a:lnTo>
                  <a:pt x="658248" y="49071"/>
                </a:lnTo>
                <a:lnTo>
                  <a:pt x="587828" y="75640"/>
                </a:lnTo>
                <a:lnTo>
                  <a:pt x="520156" y="107434"/>
                </a:lnTo>
                <a:lnTo>
                  <a:pt x="455480" y="144204"/>
                </a:lnTo>
                <a:lnTo>
                  <a:pt x="394047" y="185705"/>
                </a:lnTo>
                <a:lnTo>
                  <a:pt x="336106" y="231687"/>
                </a:lnTo>
                <a:lnTo>
                  <a:pt x="281903" y="281903"/>
                </a:lnTo>
                <a:lnTo>
                  <a:pt x="231687" y="336106"/>
                </a:lnTo>
                <a:lnTo>
                  <a:pt x="185705" y="394047"/>
                </a:lnTo>
                <a:lnTo>
                  <a:pt x="144204" y="455480"/>
                </a:lnTo>
                <a:lnTo>
                  <a:pt x="107434" y="520156"/>
                </a:lnTo>
                <a:lnTo>
                  <a:pt x="75624" y="587872"/>
                </a:lnTo>
                <a:lnTo>
                  <a:pt x="49071" y="658248"/>
                </a:lnTo>
                <a:lnTo>
                  <a:pt x="27975" y="731169"/>
                </a:lnTo>
                <a:lnTo>
                  <a:pt x="12600" y="806342"/>
                </a:lnTo>
                <a:lnTo>
                  <a:pt x="3192" y="883521"/>
                </a:lnTo>
                <a:lnTo>
                  <a:pt x="0" y="962456"/>
                </a:lnTo>
                <a:lnTo>
                  <a:pt x="27990" y="962456"/>
                </a:lnTo>
                <a:lnTo>
                  <a:pt x="28770" y="923932"/>
                </a:lnTo>
                <a:lnTo>
                  <a:pt x="31087" y="885806"/>
                </a:lnTo>
                <a:lnTo>
                  <a:pt x="40219" y="810869"/>
                </a:lnTo>
                <a:lnTo>
                  <a:pt x="55144" y="737883"/>
                </a:lnTo>
                <a:lnTo>
                  <a:pt x="75640" y="667040"/>
                </a:lnTo>
                <a:lnTo>
                  <a:pt x="101417" y="598720"/>
                </a:lnTo>
                <a:lnTo>
                  <a:pt x="132284" y="533022"/>
                </a:lnTo>
                <a:lnTo>
                  <a:pt x="167985" y="470231"/>
                </a:lnTo>
                <a:lnTo>
                  <a:pt x="208279" y="410585"/>
                </a:lnTo>
                <a:lnTo>
                  <a:pt x="252927" y="354325"/>
                </a:lnTo>
                <a:lnTo>
                  <a:pt x="301688" y="301688"/>
                </a:lnTo>
                <a:lnTo>
                  <a:pt x="354325" y="252927"/>
                </a:lnTo>
                <a:lnTo>
                  <a:pt x="410585" y="208279"/>
                </a:lnTo>
                <a:lnTo>
                  <a:pt x="470231" y="167985"/>
                </a:lnTo>
                <a:lnTo>
                  <a:pt x="533022" y="132284"/>
                </a:lnTo>
                <a:lnTo>
                  <a:pt x="598720" y="101417"/>
                </a:lnTo>
                <a:lnTo>
                  <a:pt x="667087" y="75624"/>
                </a:lnTo>
                <a:lnTo>
                  <a:pt x="737883" y="55144"/>
                </a:lnTo>
                <a:lnTo>
                  <a:pt x="810869" y="40219"/>
                </a:lnTo>
                <a:lnTo>
                  <a:pt x="885806" y="31087"/>
                </a:lnTo>
                <a:lnTo>
                  <a:pt x="923932" y="28770"/>
                </a:lnTo>
                <a:lnTo>
                  <a:pt x="962456" y="27990"/>
                </a:lnTo>
                <a:lnTo>
                  <a:pt x="1000982" y="28770"/>
                </a:lnTo>
                <a:lnTo>
                  <a:pt x="1039110" y="31087"/>
                </a:lnTo>
                <a:lnTo>
                  <a:pt x="1114052" y="40219"/>
                </a:lnTo>
                <a:lnTo>
                  <a:pt x="1187041" y="55144"/>
                </a:lnTo>
                <a:lnTo>
                  <a:pt x="1257840" y="75624"/>
                </a:lnTo>
                <a:lnTo>
                  <a:pt x="1326210" y="101417"/>
                </a:lnTo>
                <a:lnTo>
                  <a:pt x="1391911" y="132284"/>
                </a:lnTo>
                <a:lnTo>
                  <a:pt x="1454704" y="167985"/>
                </a:lnTo>
                <a:lnTo>
                  <a:pt x="1514351" y="208279"/>
                </a:lnTo>
                <a:lnTo>
                  <a:pt x="1570613" y="252927"/>
                </a:lnTo>
                <a:lnTo>
                  <a:pt x="1623250" y="301688"/>
                </a:lnTo>
                <a:lnTo>
                  <a:pt x="1672011" y="354325"/>
                </a:lnTo>
                <a:lnTo>
                  <a:pt x="1716659" y="410585"/>
                </a:lnTo>
                <a:lnTo>
                  <a:pt x="1756954" y="470231"/>
                </a:lnTo>
                <a:lnTo>
                  <a:pt x="1792655" y="533022"/>
                </a:lnTo>
                <a:lnTo>
                  <a:pt x="1823523" y="598720"/>
                </a:lnTo>
                <a:lnTo>
                  <a:pt x="1849317" y="667087"/>
                </a:lnTo>
                <a:lnTo>
                  <a:pt x="1869798" y="737883"/>
                </a:lnTo>
                <a:lnTo>
                  <a:pt x="1884726" y="810869"/>
                </a:lnTo>
                <a:lnTo>
                  <a:pt x="1893860" y="885806"/>
                </a:lnTo>
                <a:lnTo>
                  <a:pt x="1896179" y="923932"/>
                </a:lnTo>
                <a:lnTo>
                  <a:pt x="1896960" y="962456"/>
                </a:lnTo>
                <a:lnTo>
                  <a:pt x="1896960" y="1193758"/>
                </a:lnTo>
                <a:lnTo>
                  <a:pt x="1912339" y="1118574"/>
                </a:lnTo>
                <a:lnTo>
                  <a:pt x="1921746" y="1041394"/>
                </a:lnTo>
                <a:lnTo>
                  <a:pt x="1924938" y="962456"/>
                </a:lnTo>
                <a:close/>
              </a:path>
              <a:path w="1925320" h="1925320">
                <a:moveTo>
                  <a:pt x="1896960" y="1193758"/>
                </a:moveTo>
                <a:lnTo>
                  <a:pt x="1896960" y="962456"/>
                </a:lnTo>
                <a:lnTo>
                  <a:pt x="1896179" y="1000982"/>
                </a:lnTo>
                <a:lnTo>
                  <a:pt x="1893860" y="1039110"/>
                </a:lnTo>
                <a:lnTo>
                  <a:pt x="1884726" y="1114050"/>
                </a:lnTo>
                <a:lnTo>
                  <a:pt x="1869798" y="1187038"/>
                </a:lnTo>
                <a:lnTo>
                  <a:pt x="1849299" y="1257886"/>
                </a:lnTo>
                <a:lnTo>
                  <a:pt x="1823523" y="1326203"/>
                </a:lnTo>
                <a:lnTo>
                  <a:pt x="1792655" y="1391902"/>
                </a:lnTo>
                <a:lnTo>
                  <a:pt x="1756954" y="1454694"/>
                </a:lnTo>
                <a:lnTo>
                  <a:pt x="1716659" y="1514340"/>
                </a:lnTo>
                <a:lnTo>
                  <a:pt x="1672011" y="1570600"/>
                </a:lnTo>
                <a:lnTo>
                  <a:pt x="1623250" y="1623237"/>
                </a:lnTo>
                <a:lnTo>
                  <a:pt x="1570613" y="1671998"/>
                </a:lnTo>
                <a:lnTo>
                  <a:pt x="1514351" y="1716646"/>
                </a:lnTo>
                <a:lnTo>
                  <a:pt x="1454704" y="1756941"/>
                </a:lnTo>
                <a:lnTo>
                  <a:pt x="1391911" y="1792641"/>
                </a:lnTo>
                <a:lnTo>
                  <a:pt x="1326210" y="1823508"/>
                </a:lnTo>
                <a:lnTo>
                  <a:pt x="1257840" y="1849302"/>
                </a:lnTo>
                <a:lnTo>
                  <a:pt x="1187041" y="1869781"/>
                </a:lnTo>
                <a:lnTo>
                  <a:pt x="1114052" y="1884707"/>
                </a:lnTo>
                <a:lnTo>
                  <a:pt x="1039110" y="1893838"/>
                </a:lnTo>
                <a:lnTo>
                  <a:pt x="1000982" y="1896156"/>
                </a:lnTo>
                <a:lnTo>
                  <a:pt x="962456" y="1896935"/>
                </a:lnTo>
                <a:lnTo>
                  <a:pt x="923932" y="1896156"/>
                </a:lnTo>
                <a:lnTo>
                  <a:pt x="885806" y="1893838"/>
                </a:lnTo>
                <a:lnTo>
                  <a:pt x="810869" y="1884707"/>
                </a:lnTo>
                <a:lnTo>
                  <a:pt x="737883" y="1869781"/>
                </a:lnTo>
                <a:lnTo>
                  <a:pt x="667087" y="1849302"/>
                </a:lnTo>
                <a:lnTo>
                  <a:pt x="598720" y="1823508"/>
                </a:lnTo>
                <a:lnTo>
                  <a:pt x="533022" y="1792641"/>
                </a:lnTo>
                <a:lnTo>
                  <a:pt x="470231" y="1756941"/>
                </a:lnTo>
                <a:lnTo>
                  <a:pt x="410585" y="1716646"/>
                </a:lnTo>
                <a:lnTo>
                  <a:pt x="354325" y="1671998"/>
                </a:lnTo>
                <a:lnTo>
                  <a:pt x="301688" y="1623237"/>
                </a:lnTo>
                <a:lnTo>
                  <a:pt x="252927" y="1570600"/>
                </a:lnTo>
                <a:lnTo>
                  <a:pt x="208279" y="1514340"/>
                </a:lnTo>
                <a:lnTo>
                  <a:pt x="167985" y="1454694"/>
                </a:lnTo>
                <a:lnTo>
                  <a:pt x="132284" y="1391902"/>
                </a:lnTo>
                <a:lnTo>
                  <a:pt x="101417" y="1326203"/>
                </a:lnTo>
                <a:lnTo>
                  <a:pt x="75624" y="1257836"/>
                </a:lnTo>
                <a:lnTo>
                  <a:pt x="55144" y="1187038"/>
                </a:lnTo>
                <a:lnTo>
                  <a:pt x="40219" y="1114050"/>
                </a:lnTo>
                <a:lnTo>
                  <a:pt x="31087" y="1039110"/>
                </a:lnTo>
                <a:lnTo>
                  <a:pt x="28770" y="1000982"/>
                </a:lnTo>
                <a:lnTo>
                  <a:pt x="27990" y="962456"/>
                </a:lnTo>
                <a:lnTo>
                  <a:pt x="0" y="962456"/>
                </a:lnTo>
                <a:lnTo>
                  <a:pt x="3192" y="1041394"/>
                </a:lnTo>
                <a:lnTo>
                  <a:pt x="12600" y="1118574"/>
                </a:lnTo>
                <a:lnTo>
                  <a:pt x="27990" y="1193800"/>
                </a:lnTo>
                <a:lnTo>
                  <a:pt x="49071" y="1266670"/>
                </a:lnTo>
                <a:lnTo>
                  <a:pt x="75640" y="1337092"/>
                </a:lnTo>
                <a:lnTo>
                  <a:pt x="107434" y="1404765"/>
                </a:lnTo>
                <a:lnTo>
                  <a:pt x="144204" y="1469442"/>
                </a:lnTo>
                <a:lnTo>
                  <a:pt x="185705" y="1530875"/>
                </a:lnTo>
                <a:lnTo>
                  <a:pt x="231687" y="1588817"/>
                </a:lnTo>
                <a:lnTo>
                  <a:pt x="281903" y="1643021"/>
                </a:lnTo>
                <a:lnTo>
                  <a:pt x="336106" y="1693237"/>
                </a:lnTo>
                <a:lnTo>
                  <a:pt x="394047" y="1739220"/>
                </a:lnTo>
                <a:lnTo>
                  <a:pt x="455480" y="1780720"/>
                </a:lnTo>
                <a:lnTo>
                  <a:pt x="520156" y="1817491"/>
                </a:lnTo>
                <a:lnTo>
                  <a:pt x="587828" y="1849285"/>
                </a:lnTo>
                <a:lnTo>
                  <a:pt x="658248" y="1875854"/>
                </a:lnTo>
                <a:lnTo>
                  <a:pt x="731169" y="1896950"/>
                </a:lnTo>
                <a:lnTo>
                  <a:pt x="806342" y="1912326"/>
                </a:lnTo>
                <a:lnTo>
                  <a:pt x="883521" y="1921734"/>
                </a:lnTo>
                <a:lnTo>
                  <a:pt x="962456" y="1924926"/>
                </a:lnTo>
                <a:lnTo>
                  <a:pt x="1041397" y="1921734"/>
                </a:lnTo>
                <a:lnTo>
                  <a:pt x="1118580" y="1912326"/>
                </a:lnTo>
                <a:lnTo>
                  <a:pt x="1193758" y="1896950"/>
                </a:lnTo>
                <a:lnTo>
                  <a:pt x="1266681" y="1875854"/>
                </a:lnTo>
                <a:lnTo>
                  <a:pt x="1337104" y="1849285"/>
                </a:lnTo>
                <a:lnTo>
                  <a:pt x="1404779" y="1817491"/>
                </a:lnTo>
                <a:lnTo>
                  <a:pt x="1469457" y="1780720"/>
                </a:lnTo>
                <a:lnTo>
                  <a:pt x="1530891" y="1739220"/>
                </a:lnTo>
                <a:lnTo>
                  <a:pt x="1588833" y="1693237"/>
                </a:lnTo>
                <a:lnTo>
                  <a:pt x="1643037" y="1643021"/>
                </a:lnTo>
                <a:lnTo>
                  <a:pt x="1693253" y="1588817"/>
                </a:lnTo>
                <a:lnTo>
                  <a:pt x="1739235" y="1530875"/>
                </a:lnTo>
                <a:lnTo>
                  <a:pt x="1780736" y="1469442"/>
                </a:lnTo>
                <a:lnTo>
                  <a:pt x="1817506" y="1404765"/>
                </a:lnTo>
                <a:lnTo>
                  <a:pt x="1849317" y="1337044"/>
                </a:lnTo>
                <a:lnTo>
                  <a:pt x="1875868" y="1266670"/>
                </a:lnTo>
                <a:lnTo>
                  <a:pt x="1896960" y="11937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27581" y="4592254"/>
            <a:ext cx="107632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solidFill>
                  <a:srgbClr val="001D30"/>
                </a:solidFill>
                <a:latin typeface="Arial"/>
                <a:cs typeface="Arial"/>
              </a:rPr>
              <a:t>P</a:t>
            </a:r>
            <a:r>
              <a:rPr sz="1300" spc="-5" dirty="0">
                <a:solidFill>
                  <a:srgbClr val="001D30"/>
                </a:solidFill>
                <a:latin typeface="Arial"/>
                <a:cs typeface="Arial"/>
              </a:rPr>
              <a:t>r</a:t>
            </a:r>
            <a:r>
              <a:rPr sz="1300" spc="5" dirty="0">
                <a:solidFill>
                  <a:srgbClr val="001D30"/>
                </a:solidFill>
                <a:latin typeface="Arial"/>
                <a:cs typeface="Arial"/>
              </a:rPr>
              <a:t>epa</a:t>
            </a:r>
            <a:r>
              <a:rPr sz="1300" spc="-5" dirty="0">
                <a:solidFill>
                  <a:srgbClr val="001D30"/>
                </a:solidFill>
                <a:latin typeface="Arial"/>
                <a:cs typeface="Arial"/>
              </a:rPr>
              <a:t>r</a:t>
            </a:r>
            <a:r>
              <a:rPr sz="1300" spc="5" dirty="0">
                <a:solidFill>
                  <a:srgbClr val="001D30"/>
                </a:solidFill>
                <a:latin typeface="Arial"/>
                <a:cs typeface="Arial"/>
              </a:rPr>
              <a:t>edness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75809" y="6081878"/>
            <a:ext cx="1609725" cy="934719"/>
          </a:xfrm>
          <a:custGeom>
            <a:avLst/>
            <a:gdLst/>
            <a:ahLst/>
            <a:cxnLst/>
            <a:rect l="l" t="t" r="r" b="b"/>
            <a:pathLst>
              <a:path w="1609725" h="934720">
                <a:moveTo>
                  <a:pt x="254368" y="834605"/>
                </a:moveTo>
                <a:lnTo>
                  <a:pt x="254368" y="0"/>
                </a:lnTo>
                <a:lnTo>
                  <a:pt x="253648" y="37290"/>
                </a:lnTo>
                <a:lnTo>
                  <a:pt x="251506" y="74216"/>
                </a:lnTo>
                <a:lnTo>
                  <a:pt x="243063" y="146871"/>
                </a:lnTo>
                <a:lnTo>
                  <a:pt x="229250" y="217751"/>
                </a:lnTo>
                <a:lnTo>
                  <a:pt x="210279" y="286644"/>
                </a:lnTo>
                <a:lnTo>
                  <a:pt x="186362" y="353337"/>
                </a:lnTo>
                <a:lnTo>
                  <a:pt x="157711" y="417620"/>
                </a:lnTo>
                <a:lnTo>
                  <a:pt x="124537" y="479279"/>
                </a:lnTo>
                <a:lnTo>
                  <a:pt x="87053" y="538102"/>
                </a:lnTo>
                <a:lnTo>
                  <a:pt x="45470" y="593877"/>
                </a:lnTo>
                <a:lnTo>
                  <a:pt x="0" y="646391"/>
                </a:lnTo>
                <a:lnTo>
                  <a:pt x="4635" y="651230"/>
                </a:lnTo>
                <a:lnTo>
                  <a:pt x="39922" y="685660"/>
                </a:lnTo>
                <a:lnTo>
                  <a:pt x="94401" y="732394"/>
                </a:lnTo>
                <a:lnTo>
                  <a:pt x="152385" y="774894"/>
                </a:lnTo>
                <a:lnTo>
                  <a:pt x="213635" y="812920"/>
                </a:lnTo>
                <a:lnTo>
                  <a:pt x="245410" y="830181"/>
                </a:lnTo>
                <a:lnTo>
                  <a:pt x="254368" y="834605"/>
                </a:lnTo>
                <a:close/>
              </a:path>
              <a:path w="1609725" h="934720">
                <a:moveTo>
                  <a:pt x="1609343" y="0"/>
                </a:moveTo>
                <a:lnTo>
                  <a:pt x="1608562" y="-38524"/>
                </a:lnTo>
                <a:lnTo>
                  <a:pt x="1606243" y="-76650"/>
                </a:lnTo>
                <a:lnTo>
                  <a:pt x="1597110" y="-151587"/>
                </a:lnTo>
                <a:lnTo>
                  <a:pt x="1582184" y="-224573"/>
                </a:lnTo>
                <a:lnTo>
                  <a:pt x="1561704" y="-295369"/>
                </a:lnTo>
                <a:lnTo>
                  <a:pt x="1535911" y="-363735"/>
                </a:lnTo>
                <a:lnTo>
                  <a:pt x="1505043" y="-429434"/>
                </a:lnTo>
                <a:lnTo>
                  <a:pt x="1469342" y="-492225"/>
                </a:lnTo>
                <a:lnTo>
                  <a:pt x="1429047" y="-551870"/>
                </a:lnTo>
                <a:lnTo>
                  <a:pt x="1384397" y="-608131"/>
                </a:lnTo>
                <a:lnTo>
                  <a:pt x="1335633" y="-660768"/>
                </a:lnTo>
                <a:lnTo>
                  <a:pt x="1300048" y="-694540"/>
                </a:lnTo>
                <a:lnTo>
                  <a:pt x="1262733" y="-726425"/>
                </a:lnTo>
                <a:lnTo>
                  <a:pt x="1223763" y="-756345"/>
                </a:lnTo>
                <a:lnTo>
                  <a:pt x="1183216" y="-784225"/>
                </a:lnTo>
                <a:lnTo>
                  <a:pt x="1141169" y="-809988"/>
                </a:lnTo>
                <a:lnTo>
                  <a:pt x="1097698" y="-833556"/>
                </a:lnTo>
                <a:lnTo>
                  <a:pt x="1052880" y="-854854"/>
                </a:lnTo>
                <a:lnTo>
                  <a:pt x="1006791" y="-873804"/>
                </a:lnTo>
                <a:lnTo>
                  <a:pt x="959509" y="-890329"/>
                </a:lnTo>
                <a:lnTo>
                  <a:pt x="911110" y="-904354"/>
                </a:lnTo>
                <a:lnTo>
                  <a:pt x="895147" y="-856584"/>
                </a:lnTo>
                <a:lnTo>
                  <a:pt x="876794" y="-809955"/>
                </a:lnTo>
                <a:lnTo>
                  <a:pt x="856126" y="-764531"/>
                </a:lnTo>
                <a:lnTo>
                  <a:pt x="833220" y="-720377"/>
                </a:lnTo>
                <a:lnTo>
                  <a:pt x="808149" y="-677559"/>
                </a:lnTo>
                <a:lnTo>
                  <a:pt x="780991" y="-636141"/>
                </a:lnTo>
                <a:lnTo>
                  <a:pt x="751820" y="-596188"/>
                </a:lnTo>
                <a:lnTo>
                  <a:pt x="720712" y="-557765"/>
                </a:lnTo>
                <a:lnTo>
                  <a:pt x="687743" y="-520937"/>
                </a:lnTo>
                <a:lnTo>
                  <a:pt x="652988" y="-485768"/>
                </a:lnTo>
                <a:lnTo>
                  <a:pt x="616523" y="-452325"/>
                </a:lnTo>
                <a:lnTo>
                  <a:pt x="578422" y="-420671"/>
                </a:lnTo>
                <a:lnTo>
                  <a:pt x="538763" y="-390872"/>
                </a:lnTo>
                <a:lnTo>
                  <a:pt x="497619" y="-362993"/>
                </a:lnTo>
                <a:lnTo>
                  <a:pt x="455068" y="-337098"/>
                </a:lnTo>
                <a:lnTo>
                  <a:pt x="411183" y="-313253"/>
                </a:lnTo>
                <a:lnTo>
                  <a:pt x="366042" y="-291522"/>
                </a:lnTo>
                <a:lnTo>
                  <a:pt x="319718" y="-271970"/>
                </a:lnTo>
                <a:lnTo>
                  <a:pt x="272289" y="-254662"/>
                </a:lnTo>
                <a:lnTo>
                  <a:pt x="223829" y="-239664"/>
                </a:lnTo>
                <a:lnTo>
                  <a:pt x="226900" y="-227544"/>
                </a:lnTo>
                <a:lnTo>
                  <a:pt x="237609" y="-178465"/>
                </a:lnTo>
                <a:lnTo>
                  <a:pt x="245745" y="-128481"/>
                </a:lnTo>
                <a:lnTo>
                  <a:pt x="250116" y="-90438"/>
                </a:lnTo>
                <a:lnTo>
                  <a:pt x="252971" y="-51953"/>
                </a:lnTo>
                <a:lnTo>
                  <a:pt x="254280" y="-13053"/>
                </a:lnTo>
                <a:lnTo>
                  <a:pt x="254368" y="834605"/>
                </a:lnTo>
                <a:lnTo>
                  <a:pt x="277911" y="846233"/>
                </a:lnTo>
                <a:lnTo>
                  <a:pt x="344975" y="874592"/>
                </a:lnTo>
                <a:lnTo>
                  <a:pt x="414588" y="897758"/>
                </a:lnTo>
                <a:lnTo>
                  <a:pt x="486511" y="915491"/>
                </a:lnTo>
                <a:lnTo>
                  <a:pt x="560503" y="927551"/>
                </a:lnTo>
                <a:lnTo>
                  <a:pt x="636328" y="933697"/>
                </a:lnTo>
                <a:lnTo>
                  <a:pt x="674852" y="934478"/>
                </a:lnTo>
                <a:lnTo>
                  <a:pt x="713378" y="933697"/>
                </a:lnTo>
                <a:lnTo>
                  <a:pt x="751820" y="931346"/>
                </a:lnTo>
                <a:lnTo>
                  <a:pt x="826446" y="922245"/>
                </a:lnTo>
                <a:lnTo>
                  <a:pt x="899434" y="907319"/>
                </a:lnTo>
                <a:lnTo>
                  <a:pt x="970232" y="886839"/>
                </a:lnTo>
                <a:lnTo>
                  <a:pt x="1038599" y="861047"/>
                </a:lnTo>
                <a:lnTo>
                  <a:pt x="1104298" y="830181"/>
                </a:lnTo>
                <a:lnTo>
                  <a:pt x="1167090" y="794481"/>
                </a:lnTo>
                <a:lnTo>
                  <a:pt x="1226736" y="754188"/>
                </a:lnTo>
                <a:lnTo>
                  <a:pt x="1282996" y="709541"/>
                </a:lnTo>
                <a:lnTo>
                  <a:pt x="1335633" y="660781"/>
                </a:lnTo>
                <a:lnTo>
                  <a:pt x="1384397" y="608143"/>
                </a:lnTo>
                <a:lnTo>
                  <a:pt x="1429047" y="551882"/>
                </a:lnTo>
                <a:lnTo>
                  <a:pt x="1469342" y="492235"/>
                </a:lnTo>
                <a:lnTo>
                  <a:pt x="1505043" y="429442"/>
                </a:lnTo>
                <a:lnTo>
                  <a:pt x="1535911" y="363742"/>
                </a:lnTo>
                <a:lnTo>
                  <a:pt x="1561704" y="295373"/>
                </a:lnTo>
                <a:lnTo>
                  <a:pt x="1582184" y="224576"/>
                </a:lnTo>
                <a:lnTo>
                  <a:pt x="1597110" y="151589"/>
                </a:lnTo>
                <a:lnTo>
                  <a:pt x="1606243" y="76650"/>
                </a:lnTo>
                <a:lnTo>
                  <a:pt x="1608562" y="38524"/>
                </a:lnTo>
                <a:lnTo>
                  <a:pt x="1609343" y="0"/>
                </a:lnTo>
                <a:close/>
              </a:path>
            </a:pathLst>
          </a:custGeom>
          <a:solidFill>
            <a:srgbClr val="50B6C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5809" y="5147399"/>
            <a:ext cx="877569" cy="657225"/>
          </a:xfrm>
          <a:custGeom>
            <a:avLst/>
            <a:gdLst/>
            <a:ahLst/>
            <a:cxnLst/>
            <a:rect l="l" t="t" r="r" b="b"/>
            <a:pathLst>
              <a:path w="877570" h="657225">
                <a:moveTo>
                  <a:pt x="877025" y="21933"/>
                </a:moveTo>
                <a:lnTo>
                  <a:pt x="827737" y="12450"/>
                </a:lnTo>
                <a:lnTo>
                  <a:pt x="789602" y="6985"/>
                </a:lnTo>
                <a:lnTo>
                  <a:pt x="739398" y="2200"/>
                </a:lnTo>
                <a:lnTo>
                  <a:pt x="700804" y="357"/>
                </a:lnTo>
                <a:lnTo>
                  <a:pt x="674852" y="0"/>
                </a:lnTo>
                <a:lnTo>
                  <a:pt x="636328" y="781"/>
                </a:lnTo>
                <a:lnTo>
                  <a:pt x="598202" y="3100"/>
                </a:lnTo>
                <a:lnTo>
                  <a:pt x="523263" y="12234"/>
                </a:lnTo>
                <a:lnTo>
                  <a:pt x="450276" y="27162"/>
                </a:lnTo>
                <a:lnTo>
                  <a:pt x="379478" y="47643"/>
                </a:lnTo>
                <a:lnTo>
                  <a:pt x="311110" y="73437"/>
                </a:lnTo>
                <a:lnTo>
                  <a:pt x="245410" y="104305"/>
                </a:lnTo>
                <a:lnTo>
                  <a:pt x="182617" y="140006"/>
                </a:lnTo>
                <a:lnTo>
                  <a:pt x="122970" y="180301"/>
                </a:lnTo>
                <a:lnTo>
                  <a:pt x="66708" y="224949"/>
                </a:lnTo>
                <a:lnTo>
                  <a:pt x="14071" y="273710"/>
                </a:lnTo>
                <a:lnTo>
                  <a:pt x="0" y="288086"/>
                </a:lnTo>
                <a:lnTo>
                  <a:pt x="14336" y="303825"/>
                </a:lnTo>
                <a:lnTo>
                  <a:pt x="28322" y="319884"/>
                </a:lnTo>
                <a:lnTo>
                  <a:pt x="55216" y="352936"/>
                </a:lnTo>
                <a:lnTo>
                  <a:pt x="80631" y="387194"/>
                </a:lnTo>
                <a:lnTo>
                  <a:pt x="104520" y="422609"/>
                </a:lnTo>
                <a:lnTo>
                  <a:pt x="126833" y="459133"/>
                </a:lnTo>
                <a:lnTo>
                  <a:pt x="147521" y="496717"/>
                </a:lnTo>
                <a:lnTo>
                  <a:pt x="166534" y="535312"/>
                </a:lnTo>
                <a:lnTo>
                  <a:pt x="183825" y="574869"/>
                </a:lnTo>
                <a:lnTo>
                  <a:pt x="199344" y="615341"/>
                </a:lnTo>
                <a:lnTo>
                  <a:pt x="213042" y="656678"/>
                </a:lnTo>
                <a:lnTo>
                  <a:pt x="238196" y="650155"/>
                </a:lnTo>
                <a:lnTo>
                  <a:pt x="287656" y="635091"/>
                </a:lnTo>
                <a:lnTo>
                  <a:pt x="335913" y="617407"/>
                </a:lnTo>
                <a:lnTo>
                  <a:pt x="382885" y="597186"/>
                </a:lnTo>
                <a:lnTo>
                  <a:pt x="428489" y="574511"/>
                </a:lnTo>
                <a:lnTo>
                  <a:pt x="472643" y="549466"/>
                </a:lnTo>
                <a:lnTo>
                  <a:pt x="515262" y="522133"/>
                </a:lnTo>
                <a:lnTo>
                  <a:pt x="556265" y="492597"/>
                </a:lnTo>
                <a:lnTo>
                  <a:pt x="595568" y="460941"/>
                </a:lnTo>
                <a:lnTo>
                  <a:pt x="633088" y="427248"/>
                </a:lnTo>
                <a:lnTo>
                  <a:pt x="666935" y="393496"/>
                </a:lnTo>
                <a:lnTo>
                  <a:pt x="697295" y="360036"/>
                </a:lnTo>
                <a:lnTo>
                  <a:pt x="725967" y="325120"/>
                </a:lnTo>
                <a:lnTo>
                  <a:pt x="752851" y="288798"/>
                </a:lnTo>
                <a:lnTo>
                  <a:pt x="777845" y="251121"/>
                </a:lnTo>
                <a:lnTo>
                  <a:pt x="800848" y="212140"/>
                </a:lnTo>
                <a:lnTo>
                  <a:pt x="821760" y="171904"/>
                </a:lnTo>
                <a:lnTo>
                  <a:pt x="840480" y="130464"/>
                </a:lnTo>
                <a:lnTo>
                  <a:pt x="856907" y="87872"/>
                </a:lnTo>
                <a:lnTo>
                  <a:pt x="870939" y="44177"/>
                </a:lnTo>
                <a:lnTo>
                  <a:pt x="877025" y="21933"/>
                </a:lnTo>
                <a:close/>
              </a:path>
            </a:pathLst>
          </a:custGeom>
          <a:solidFill>
            <a:srgbClr val="00A0A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9607" y="5170869"/>
            <a:ext cx="695325" cy="660400"/>
          </a:xfrm>
          <a:custGeom>
            <a:avLst/>
            <a:gdLst/>
            <a:ahLst/>
            <a:cxnLst/>
            <a:rect l="l" t="t" r="r" b="b"/>
            <a:pathLst>
              <a:path w="695325" h="660400">
                <a:moveTo>
                  <a:pt x="694759" y="5993"/>
                </a:moveTo>
                <a:lnTo>
                  <a:pt x="682446" y="2914"/>
                </a:lnTo>
                <a:lnTo>
                  <a:pt x="670071" y="0"/>
                </a:lnTo>
                <a:lnTo>
                  <a:pt x="663009" y="22025"/>
                </a:lnTo>
                <a:lnTo>
                  <a:pt x="655420" y="43810"/>
                </a:lnTo>
                <a:lnTo>
                  <a:pt x="638693" y="86626"/>
                </a:lnTo>
                <a:lnTo>
                  <a:pt x="619951" y="128389"/>
                </a:lnTo>
                <a:lnTo>
                  <a:pt x="599253" y="169038"/>
                </a:lnTo>
                <a:lnTo>
                  <a:pt x="576660" y="208513"/>
                </a:lnTo>
                <a:lnTo>
                  <a:pt x="552231" y="246755"/>
                </a:lnTo>
                <a:lnTo>
                  <a:pt x="526026" y="283704"/>
                </a:lnTo>
                <a:lnTo>
                  <a:pt x="498106" y="319300"/>
                </a:lnTo>
                <a:lnTo>
                  <a:pt x="468529" y="353483"/>
                </a:lnTo>
                <a:lnTo>
                  <a:pt x="437357" y="386194"/>
                </a:lnTo>
                <a:lnTo>
                  <a:pt x="400760" y="420877"/>
                </a:lnTo>
                <a:lnTo>
                  <a:pt x="362343" y="453579"/>
                </a:lnTo>
                <a:lnTo>
                  <a:pt x="322194" y="484233"/>
                </a:lnTo>
                <a:lnTo>
                  <a:pt x="280401" y="512769"/>
                </a:lnTo>
                <a:lnTo>
                  <a:pt x="237050" y="539120"/>
                </a:lnTo>
                <a:lnTo>
                  <a:pt x="192229" y="563216"/>
                </a:lnTo>
                <a:lnTo>
                  <a:pt x="146026" y="584990"/>
                </a:lnTo>
                <a:lnTo>
                  <a:pt x="98529" y="604373"/>
                </a:lnTo>
                <a:lnTo>
                  <a:pt x="49824" y="621296"/>
                </a:lnTo>
                <a:lnTo>
                  <a:pt x="0" y="635691"/>
                </a:lnTo>
                <a:lnTo>
                  <a:pt x="3594" y="647872"/>
                </a:lnTo>
                <a:lnTo>
                  <a:pt x="55918" y="646711"/>
                </a:lnTo>
                <a:lnTo>
                  <a:pt x="103730" y="630846"/>
                </a:lnTo>
                <a:lnTo>
                  <a:pt x="150392" y="612583"/>
                </a:lnTo>
                <a:lnTo>
                  <a:pt x="195829" y="591997"/>
                </a:lnTo>
                <a:lnTo>
                  <a:pt x="239964" y="569159"/>
                </a:lnTo>
                <a:lnTo>
                  <a:pt x="282723" y="544143"/>
                </a:lnTo>
                <a:lnTo>
                  <a:pt x="324032" y="517021"/>
                </a:lnTo>
                <a:lnTo>
                  <a:pt x="363813" y="487867"/>
                </a:lnTo>
                <a:lnTo>
                  <a:pt x="401993" y="456753"/>
                </a:lnTo>
                <a:lnTo>
                  <a:pt x="438496" y="423752"/>
                </a:lnTo>
                <a:lnTo>
                  <a:pt x="473247" y="388938"/>
                </a:lnTo>
                <a:lnTo>
                  <a:pt x="506171" y="352382"/>
                </a:lnTo>
                <a:lnTo>
                  <a:pt x="537193" y="314157"/>
                </a:lnTo>
                <a:lnTo>
                  <a:pt x="566236" y="274337"/>
                </a:lnTo>
                <a:lnTo>
                  <a:pt x="593227" y="232995"/>
                </a:lnTo>
                <a:lnTo>
                  <a:pt x="618091" y="190203"/>
                </a:lnTo>
                <a:lnTo>
                  <a:pt x="640750" y="146034"/>
                </a:lnTo>
                <a:lnTo>
                  <a:pt x="661132" y="100560"/>
                </a:lnTo>
                <a:lnTo>
                  <a:pt x="679160" y="53856"/>
                </a:lnTo>
                <a:lnTo>
                  <a:pt x="694759" y="5993"/>
                </a:lnTo>
                <a:close/>
              </a:path>
            </a:pathLst>
          </a:custGeom>
          <a:solidFill>
            <a:srgbClr val="50B6C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88179" y="5119421"/>
            <a:ext cx="1925320" cy="1925320"/>
          </a:xfrm>
          <a:custGeom>
            <a:avLst/>
            <a:gdLst/>
            <a:ahLst/>
            <a:cxnLst/>
            <a:rect l="l" t="t" r="r" b="b"/>
            <a:pathLst>
              <a:path w="1925320" h="1925320">
                <a:moveTo>
                  <a:pt x="1924938" y="962456"/>
                </a:moveTo>
                <a:lnTo>
                  <a:pt x="1921748" y="883519"/>
                </a:lnTo>
                <a:lnTo>
                  <a:pt x="1912342" y="806339"/>
                </a:lnTo>
                <a:lnTo>
                  <a:pt x="1896960" y="731140"/>
                </a:lnTo>
                <a:lnTo>
                  <a:pt x="1875873" y="658242"/>
                </a:lnTo>
                <a:lnTo>
                  <a:pt x="1849305" y="587821"/>
                </a:lnTo>
                <a:lnTo>
                  <a:pt x="1817512" y="520148"/>
                </a:lnTo>
                <a:lnTo>
                  <a:pt x="1780742" y="455471"/>
                </a:lnTo>
                <a:lnTo>
                  <a:pt x="1739242" y="394038"/>
                </a:lnTo>
                <a:lnTo>
                  <a:pt x="1693260" y="336096"/>
                </a:lnTo>
                <a:lnTo>
                  <a:pt x="1643043" y="281893"/>
                </a:lnTo>
                <a:lnTo>
                  <a:pt x="1588840" y="231677"/>
                </a:lnTo>
                <a:lnTo>
                  <a:pt x="1530897" y="185695"/>
                </a:lnTo>
                <a:lnTo>
                  <a:pt x="1469463" y="144196"/>
                </a:lnTo>
                <a:lnTo>
                  <a:pt x="1404785" y="107426"/>
                </a:lnTo>
                <a:lnTo>
                  <a:pt x="1337111" y="75633"/>
                </a:lnTo>
                <a:lnTo>
                  <a:pt x="1266689" y="49065"/>
                </a:lnTo>
                <a:lnTo>
                  <a:pt x="1193766" y="27971"/>
                </a:lnTo>
                <a:lnTo>
                  <a:pt x="1118590" y="12596"/>
                </a:lnTo>
                <a:lnTo>
                  <a:pt x="1041408" y="3190"/>
                </a:lnTo>
                <a:lnTo>
                  <a:pt x="962469" y="0"/>
                </a:lnTo>
                <a:lnTo>
                  <a:pt x="883531" y="3190"/>
                </a:lnTo>
                <a:lnTo>
                  <a:pt x="806351" y="12596"/>
                </a:lnTo>
                <a:lnTo>
                  <a:pt x="731177" y="27971"/>
                </a:lnTo>
                <a:lnTo>
                  <a:pt x="658255" y="49065"/>
                </a:lnTo>
                <a:lnTo>
                  <a:pt x="587834" y="75633"/>
                </a:lnTo>
                <a:lnTo>
                  <a:pt x="520161" y="107426"/>
                </a:lnTo>
                <a:lnTo>
                  <a:pt x="455484" y="144196"/>
                </a:lnTo>
                <a:lnTo>
                  <a:pt x="394050" y="185695"/>
                </a:lnTo>
                <a:lnTo>
                  <a:pt x="336108" y="231677"/>
                </a:lnTo>
                <a:lnTo>
                  <a:pt x="281905" y="281893"/>
                </a:lnTo>
                <a:lnTo>
                  <a:pt x="231688" y="336096"/>
                </a:lnTo>
                <a:lnTo>
                  <a:pt x="185705" y="394038"/>
                </a:lnTo>
                <a:lnTo>
                  <a:pt x="144205" y="455471"/>
                </a:lnTo>
                <a:lnTo>
                  <a:pt x="107434" y="520148"/>
                </a:lnTo>
                <a:lnTo>
                  <a:pt x="75629" y="587851"/>
                </a:lnTo>
                <a:lnTo>
                  <a:pt x="49072" y="658242"/>
                </a:lnTo>
                <a:lnTo>
                  <a:pt x="27975" y="731164"/>
                </a:lnTo>
                <a:lnTo>
                  <a:pt x="12600" y="806339"/>
                </a:lnTo>
                <a:lnTo>
                  <a:pt x="3192" y="883519"/>
                </a:lnTo>
                <a:lnTo>
                  <a:pt x="0" y="962456"/>
                </a:lnTo>
                <a:lnTo>
                  <a:pt x="27990" y="962456"/>
                </a:lnTo>
                <a:lnTo>
                  <a:pt x="28771" y="923932"/>
                </a:lnTo>
                <a:lnTo>
                  <a:pt x="31091" y="885806"/>
                </a:lnTo>
                <a:lnTo>
                  <a:pt x="40224" y="810869"/>
                </a:lnTo>
                <a:lnTo>
                  <a:pt x="55150" y="737883"/>
                </a:lnTo>
                <a:lnTo>
                  <a:pt x="75640" y="667055"/>
                </a:lnTo>
                <a:lnTo>
                  <a:pt x="101422" y="598720"/>
                </a:lnTo>
                <a:lnTo>
                  <a:pt x="132288" y="533022"/>
                </a:lnTo>
                <a:lnTo>
                  <a:pt x="167987" y="470231"/>
                </a:lnTo>
                <a:lnTo>
                  <a:pt x="208280" y="410585"/>
                </a:lnTo>
                <a:lnTo>
                  <a:pt x="252927" y="354325"/>
                </a:lnTo>
                <a:lnTo>
                  <a:pt x="301688" y="301688"/>
                </a:lnTo>
                <a:lnTo>
                  <a:pt x="354325" y="252927"/>
                </a:lnTo>
                <a:lnTo>
                  <a:pt x="410587" y="208279"/>
                </a:lnTo>
                <a:lnTo>
                  <a:pt x="470234" y="167984"/>
                </a:lnTo>
                <a:lnTo>
                  <a:pt x="533027" y="132283"/>
                </a:lnTo>
                <a:lnTo>
                  <a:pt x="598727" y="101415"/>
                </a:lnTo>
                <a:lnTo>
                  <a:pt x="667095" y="75621"/>
                </a:lnTo>
                <a:lnTo>
                  <a:pt x="737892" y="55140"/>
                </a:lnTo>
                <a:lnTo>
                  <a:pt x="810880" y="40212"/>
                </a:lnTo>
                <a:lnTo>
                  <a:pt x="885818" y="31078"/>
                </a:lnTo>
                <a:lnTo>
                  <a:pt x="923945" y="28759"/>
                </a:lnTo>
                <a:lnTo>
                  <a:pt x="962469" y="27978"/>
                </a:lnTo>
                <a:lnTo>
                  <a:pt x="1000995" y="28759"/>
                </a:lnTo>
                <a:lnTo>
                  <a:pt x="1039123" y="31078"/>
                </a:lnTo>
                <a:lnTo>
                  <a:pt x="1114063" y="40212"/>
                </a:lnTo>
                <a:lnTo>
                  <a:pt x="1187051" y="55140"/>
                </a:lnTo>
                <a:lnTo>
                  <a:pt x="1257848" y="75621"/>
                </a:lnTo>
                <a:lnTo>
                  <a:pt x="1326216" y="101415"/>
                </a:lnTo>
                <a:lnTo>
                  <a:pt x="1391915" y="132283"/>
                </a:lnTo>
                <a:lnTo>
                  <a:pt x="1454707" y="167984"/>
                </a:lnTo>
                <a:lnTo>
                  <a:pt x="1514352" y="208279"/>
                </a:lnTo>
                <a:lnTo>
                  <a:pt x="1570613" y="252927"/>
                </a:lnTo>
                <a:lnTo>
                  <a:pt x="1623250" y="301688"/>
                </a:lnTo>
                <a:lnTo>
                  <a:pt x="1672014" y="354325"/>
                </a:lnTo>
                <a:lnTo>
                  <a:pt x="1716664" y="410585"/>
                </a:lnTo>
                <a:lnTo>
                  <a:pt x="1756959" y="470231"/>
                </a:lnTo>
                <a:lnTo>
                  <a:pt x="1792660" y="533022"/>
                </a:lnTo>
                <a:lnTo>
                  <a:pt x="1823527" y="598720"/>
                </a:lnTo>
                <a:lnTo>
                  <a:pt x="1849321" y="667087"/>
                </a:lnTo>
                <a:lnTo>
                  <a:pt x="1869801" y="737883"/>
                </a:lnTo>
                <a:lnTo>
                  <a:pt x="1884727" y="810869"/>
                </a:lnTo>
                <a:lnTo>
                  <a:pt x="1893860" y="885806"/>
                </a:lnTo>
                <a:lnTo>
                  <a:pt x="1896179" y="923932"/>
                </a:lnTo>
                <a:lnTo>
                  <a:pt x="1896960" y="962456"/>
                </a:lnTo>
                <a:lnTo>
                  <a:pt x="1896960" y="1193773"/>
                </a:lnTo>
                <a:lnTo>
                  <a:pt x="1912342" y="1118574"/>
                </a:lnTo>
                <a:lnTo>
                  <a:pt x="1921748" y="1041394"/>
                </a:lnTo>
                <a:lnTo>
                  <a:pt x="1924938" y="962456"/>
                </a:lnTo>
                <a:close/>
              </a:path>
              <a:path w="1925320" h="1925320">
                <a:moveTo>
                  <a:pt x="1896960" y="1193773"/>
                </a:moveTo>
                <a:lnTo>
                  <a:pt x="1896960" y="962456"/>
                </a:lnTo>
                <a:lnTo>
                  <a:pt x="1896179" y="1000981"/>
                </a:lnTo>
                <a:lnTo>
                  <a:pt x="1893860" y="1039107"/>
                </a:lnTo>
                <a:lnTo>
                  <a:pt x="1884727" y="1114045"/>
                </a:lnTo>
                <a:lnTo>
                  <a:pt x="1869801" y="1187033"/>
                </a:lnTo>
                <a:lnTo>
                  <a:pt x="1849305" y="1257875"/>
                </a:lnTo>
                <a:lnTo>
                  <a:pt x="1823527" y="1326199"/>
                </a:lnTo>
                <a:lnTo>
                  <a:pt x="1792660" y="1391899"/>
                </a:lnTo>
                <a:lnTo>
                  <a:pt x="1756959" y="1454692"/>
                </a:lnTo>
                <a:lnTo>
                  <a:pt x="1716664" y="1514339"/>
                </a:lnTo>
                <a:lnTo>
                  <a:pt x="1672014" y="1570600"/>
                </a:lnTo>
                <a:lnTo>
                  <a:pt x="1623250" y="1623237"/>
                </a:lnTo>
                <a:lnTo>
                  <a:pt x="1570613" y="1671998"/>
                </a:lnTo>
                <a:lnTo>
                  <a:pt x="1514352" y="1716645"/>
                </a:lnTo>
                <a:lnTo>
                  <a:pt x="1454707" y="1756938"/>
                </a:lnTo>
                <a:lnTo>
                  <a:pt x="1391915" y="1792638"/>
                </a:lnTo>
                <a:lnTo>
                  <a:pt x="1326216" y="1823504"/>
                </a:lnTo>
                <a:lnTo>
                  <a:pt x="1257848" y="1849296"/>
                </a:lnTo>
                <a:lnTo>
                  <a:pt x="1187051" y="1869775"/>
                </a:lnTo>
                <a:lnTo>
                  <a:pt x="1114063" y="1884702"/>
                </a:lnTo>
                <a:lnTo>
                  <a:pt x="1039123" y="1893835"/>
                </a:lnTo>
                <a:lnTo>
                  <a:pt x="1000995" y="1896154"/>
                </a:lnTo>
                <a:lnTo>
                  <a:pt x="962469" y="1896935"/>
                </a:lnTo>
                <a:lnTo>
                  <a:pt x="923945" y="1896154"/>
                </a:lnTo>
                <a:lnTo>
                  <a:pt x="885818" y="1893835"/>
                </a:lnTo>
                <a:lnTo>
                  <a:pt x="810880" y="1884702"/>
                </a:lnTo>
                <a:lnTo>
                  <a:pt x="737892" y="1869775"/>
                </a:lnTo>
                <a:lnTo>
                  <a:pt x="667095" y="1849296"/>
                </a:lnTo>
                <a:lnTo>
                  <a:pt x="598727" y="1823504"/>
                </a:lnTo>
                <a:lnTo>
                  <a:pt x="533027" y="1792638"/>
                </a:lnTo>
                <a:lnTo>
                  <a:pt x="470234" y="1756938"/>
                </a:lnTo>
                <a:lnTo>
                  <a:pt x="410587" y="1716645"/>
                </a:lnTo>
                <a:lnTo>
                  <a:pt x="354325" y="1671998"/>
                </a:lnTo>
                <a:lnTo>
                  <a:pt x="301688" y="1623237"/>
                </a:lnTo>
                <a:lnTo>
                  <a:pt x="252927" y="1570600"/>
                </a:lnTo>
                <a:lnTo>
                  <a:pt x="208280" y="1514339"/>
                </a:lnTo>
                <a:lnTo>
                  <a:pt x="167987" y="1454692"/>
                </a:lnTo>
                <a:lnTo>
                  <a:pt x="132288" y="1391899"/>
                </a:lnTo>
                <a:lnTo>
                  <a:pt x="101422" y="1326199"/>
                </a:lnTo>
                <a:lnTo>
                  <a:pt x="75629" y="1257830"/>
                </a:lnTo>
                <a:lnTo>
                  <a:pt x="55150" y="1187033"/>
                </a:lnTo>
                <a:lnTo>
                  <a:pt x="40224" y="1114045"/>
                </a:lnTo>
                <a:lnTo>
                  <a:pt x="31091" y="1039107"/>
                </a:lnTo>
                <a:lnTo>
                  <a:pt x="28771" y="1000981"/>
                </a:lnTo>
                <a:lnTo>
                  <a:pt x="27990" y="962456"/>
                </a:lnTo>
                <a:lnTo>
                  <a:pt x="0" y="962456"/>
                </a:lnTo>
                <a:lnTo>
                  <a:pt x="3192" y="1041394"/>
                </a:lnTo>
                <a:lnTo>
                  <a:pt x="12600" y="1118574"/>
                </a:lnTo>
                <a:lnTo>
                  <a:pt x="27990" y="1193800"/>
                </a:lnTo>
                <a:lnTo>
                  <a:pt x="49072" y="1266670"/>
                </a:lnTo>
                <a:lnTo>
                  <a:pt x="75640" y="1337092"/>
                </a:lnTo>
                <a:lnTo>
                  <a:pt x="107434" y="1404765"/>
                </a:lnTo>
                <a:lnTo>
                  <a:pt x="144205" y="1469442"/>
                </a:lnTo>
                <a:lnTo>
                  <a:pt x="185705" y="1530875"/>
                </a:lnTo>
                <a:lnTo>
                  <a:pt x="231688" y="1588817"/>
                </a:lnTo>
                <a:lnTo>
                  <a:pt x="281905" y="1643021"/>
                </a:lnTo>
                <a:lnTo>
                  <a:pt x="336108" y="1693237"/>
                </a:lnTo>
                <a:lnTo>
                  <a:pt x="394050" y="1739220"/>
                </a:lnTo>
                <a:lnTo>
                  <a:pt x="455484" y="1780720"/>
                </a:lnTo>
                <a:lnTo>
                  <a:pt x="520161" y="1817491"/>
                </a:lnTo>
                <a:lnTo>
                  <a:pt x="587834" y="1849285"/>
                </a:lnTo>
                <a:lnTo>
                  <a:pt x="658255" y="1875854"/>
                </a:lnTo>
                <a:lnTo>
                  <a:pt x="731177" y="1896950"/>
                </a:lnTo>
                <a:lnTo>
                  <a:pt x="806351" y="1912326"/>
                </a:lnTo>
                <a:lnTo>
                  <a:pt x="883531" y="1921734"/>
                </a:lnTo>
                <a:lnTo>
                  <a:pt x="962469" y="1924926"/>
                </a:lnTo>
                <a:lnTo>
                  <a:pt x="1041408" y="1921734"/>
                </a:lnTo>
                <a:lnTo>
                  <a:pt x="1118590" y="1912326"/>
                </a:lnTo>
                <a:lnTo>
                  <a:pt x="1193766" y="1896950"/>
                </a:lnTo>
                <a:lnTo>
                  <a:pt x="1266689" y="1875854"/>
                </a:lnTo>
                <a:lnTo>
                  <a:pt x="1337111" y="1849285"/>
                </a:lnTo>
                <a:lnTo>
                  <a:pt x="1404785" y="1817491"/>
                </a:lnTo>
                <a:lnTo>
                  <a:pt x="1469463" y="1780720"/>
                </a:lnTo>
                <a:lnTo>
                  <a:pt x="1530897" y="1739220"/>
                </a:lnTo>
                <a:lnTo>
                  <a:pt x="1588840" y="1693237"/>
                </a:lnTo>
                <a:lnTo>
                  <a:pt x="1643043" y="1643021"/>
                </a:lnTo>
                <a:lnTo>
                  <a:pt x="1693260" y="1588817"/>
                </a:lnTo>
                <a:lnTo>
                  <a:pt x="1739242" y="1530875"/>
                </a:lnTo>
                <a:lnTo>
                  <a:pt x="1780742" y="1469442"/>
                </a:lnTo>
                <a:lnTo>
                  <a:pt x="1817512" y="1404765"/>
                </a:lnTo>
                <a:lnTo>
                  <a:pt x="1849321" y="1337049"/>
                </a:lnTo>
                <a:lnTo>
                  <a:pt x="1875873" y="1266670"/>
                </a:lnTo>
                <a:lnTo>
                  <a:pt x="1896960" y="11937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59268" y="6030773"/>
            <a:ext cx="78486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001D30"/>
                </a:solidFill>
                <a:latin typeface="Arial"/>
                <a:cs typeface="Arial"/>
              </a:rPr>
              <a:t>R</a:t>
            </a:r>
            <a:r>
              <a:rPr sz="1300" spc="10" dirty="0">
                <a:solidFill>
                  <a:srgbClr val="001D30"/>
                </a:solidFill>
                <a:latin typeface="Arial"/>
                <a:cs typeface="Arial"/>
              </a:rPr>
              <a:t>e</a:t>
            </a:r>
            <a:r>
              <a:rPr sz="1300" spc="5" dirty="0">
                <a:solidFill>
                  <a:srgbClr val="001D30"/>
                </a:solidFill>
                <a:latin typeface="Arial"/>
                <a:cs typeface="Arial"/>
              </a:rPr>
              <a:t>sponse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19221" y="5119408"/>
            <a:ext cx="1924939" cy="1924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14004" y="6030773"/>
            <a:ext cx="73406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001D30"/>
                </a:solidFill>
                <a:latin typeface="Arial"/>
                <a:cs typeface="Arial"/>
              </a:rPr>
              <a:t>R</a:t>
            </a:r>
            <a:r>
              <a:rPr sz="1300" spc="10" dirty="0">
                <a:solidFill>
                  <a:srgbClr val="001D30"/>
                </a:solidFill>
                <a:latin typeface="Arial"/>
                <a:cs typeface="Arial"/>
              </a:rPr>
              <a:t>ec</a:t>
            </a:r>
            <a:r>
              <a:rPr sz="1300" dirty="0">
                <a:solidFill>
                  <a:srgbClr val="001D30"/>
                </a:solidFill>
                <a:latin typeface="Arial"/>
                <a:cs typeface="Arial"/>
              </a:rPr>
              <a:t>o</a:t>
            </a:r>
            <a:r>
              <a:rPr sz="1300" spc="-10" dirty="0">
                <a:solidFill>
                  <a:srgbClr val="001D30"/>
                </a:solidFill>
                <a:latin typeface="Arial"/>
                <a:cs typeface="Arial"/>
              </a:rPr>
              <a:t>v</a:t>
            </a:r>
            <a:r>
              <a:rPr sz="1300" spc="10" dirty="0">
                <a:solidFill>
                  <a:srgbClr val="001D30"/>
                </a:solidFill>
                <a:latin typeface="Arial"/>
                <a:cs typeface="Arial"/>
              </a:rPr>
              <a:t>e</a:t>
            </a:r>
            <a:r>
              <a:rPr sz="1300" dirty="0">
                <a:solidFill>
                  <a:srgbClr val="001D30"/>
                </a:solidFill>
                <a:latin typeface="Arial"/>
                <a:cs typeface="Arial"/>
              </a:rPr>
              <a:t>ry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36725" y="5763972"/>
            <a:ext cx="2004695" cy="681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indent="-251460">
              <a:lnSpc>
                <a:spcPct val="100000"/>
              </a:lnSpc>
              <a:buClr>
                <a:srgbClr val="001D30"/>
              </a:buClr>
              <a:buFont typeface="Arial"/>
              <a:buChar char="•"/>
              <a:tabLst>
                <a:tab pos="264795" algn="l"/>
              </a:tabLst>
            </a:pPr>
            <a:r>
              <a:rPr sz="2200" spc="-5" dirty="0">
                <a:solidFill>
                  <a:srgbClr val="001D30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001D30"/>
                </a:solidFill>
                <a:latin typeface="Arial"/>
                <a:cs typeface="Arial"/>
              </a:rPr>
              <a:t>udden</a:t>
            </a:r>
            <a:r>
              <a:rPr sz="2200" spc="-30" dirty="0">
                <a:solidFill>
                  <a:srgbClr val="001D3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D30"/>
                </a:solidFill>
                <a:latin typeface="Arial"/>
                <a:cs typeface="Arial"/>
              </a:rPr>
              <a:t>onset</a:t>
            </a:r>
            <a:endParaRPr sz="2200" dirty="0">
              <a:latin typeface="Arial"/>
              <a:cs typeface="Arial"/>
            </a:endParaRPr>
          </a:p>
          <a:p>
            <a:pPr marL="264160" indent="-251460">
              <a:lnSpc>
                <a:spcPct val="100000"/>
              </a:lnSpc>
              <a:spcBef>
                <a:spcPts val="5"/>
              </a:spcBef>
              <a:buClr>
                <a:srgbClr val="001D30"/>
              </a:buClr>
              <a:buFont typeface="Arial"/>
              <a:buChar char="•"/>
              <a:tabLst>
                <a:tab pos="264795" algn="l"/>
              </a:tabLst>
            </a:pPr>
            <a:r>
              <a:rPr sz="2200" dirty="0">
                <a:solidFill>
                  <a:srgbClr val="001D30"/>
                </a:solidFill>
                <a:latin typeface="Arial"/>
                <a:cs typeface="Arial"/>
              </a:rPr>
              <a:t>Long</a:t>
            </a:r>
            <a:r>
              <a:rPr sz="2200" spc="-30" dirty="0">
                <a:solidFill>
                  <a:srgbClr val="001D3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D30"/>
                </a:solidFill>
                <a:latin typeface="Arial"/>
                <a:cs typeface="Arial"/>
              </a:rPr>
              <a:t>term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9500" y="5076825"/>
            <a:ext cx="220472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indent="11113">
              <a:lnSpc>
                <a:spcPct val="100000"/>
              </a:lnSpc>
            </a:pPr>
            <a:r>
              <a:rPr sz="2200" dirty="0">
                <a:solidFill>
                  <a:srgbClr val="001D30"/>
                </a:solidFill>
                <a:latin typeface="Arial"/>
                <a:cs typeface="Arial"/>
              </a:rPr>
              <a:t>Development</a:t>
            </a:r>
            <a:r>
              <a:rPr sz="2200" spc="-45" dirty="0">
                <a:solidFill>
                  <a:srgbClr val="001D3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D30"/>
                </a:solidFill>
                <a:latin typeface="Arial"/>
                <a:cs typeface="Arial"/>
              </a:rPr>
              <a:t>can be</a:t>
            </a:r>
            <a:r>
              <a:rPr sz="2200" spc="-30" dirty="0">
                <a:solidFill>
                  <a:srgbClr val="001D3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D30"/>
                </a:solidFill>
                <a:latin typeface="Arial"/>
                <a:cs typeface="Arial"/>
              </a:rPr>
              <a:t>compared</a:t>
            </a:r>
            <a:r>
              <a:rPr sz="2200" spc="-40" dirty="0">
                <a:solidFill>
                  <a:srgbClr val="001D3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1D30"/>
                </a:solidFill>
                <a:latin typeface="Arial"/>
                <a:cs typeface="Arial"/>
              </a:rPr>
              <a:t>to</a:t>
            </a:r>
            <a:endParaRPr sz="2200" dirty="0">
              <a:latin typeface="Arial"/>
              <a:cs typeface="Arial"/>
            </a:endParaRPr>
          </a:p>
          <a:p>
            <a:pPr indent="11113">
              <a:lnSpc>
                <a:spcPct val="100000"/>
              </a:lnSpc>
              <a:spcBef>
                <a:spcPts val="5"/>
              </a:spcBef>
            </a:pPr>
            <a:r>
              <a:rPr lang="en-US" sz="2200" dirty="0" smtClean="0">
                <a:solidFill>
                  <a:srgbClr val="001D30"/>
                </a:solidFill>
                <a:latin typeface="Arial"/>
                <a:cs typeface="Arial"/>
              </a:rPr>
              <a:t>R</a:t>
            </a:r>
            <a:r>
              <a:rPr sz="2200" dirty="0" smtClean="0">
                <a:solidFill>
                  <a:srgbClr val="001D30"/>
                </a:solidFill>
                <a:latin typeface="Arial"/>
                <a:cs typeface="Arial"/>
              </a:rPr>
              <a:t>ecovery</a:t>
            </a:r>
            <a:r>
              <a:rPr lang="en-US" sz="2200" dirty="0" smtClean="0">
                <a:solidFill>
                  <a:srgbClr val="001D30"/>
                </a:solidFill>
                <a:latin typeface="Arial"/>
                <a:cs typeface="Arial"/>
              </a:rPr>
              <a:t>, preparedness and long term response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05305" y="6894820"/>
            <a:ext cx="152209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i="1" spc="10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750" i="1" dirty="0">
                <a:solidFill>
                  <a:srgbClr val="010202"/>
                </a:solidFill>
                <a:latin typeface="Arial"/>
                <a:cs typeface="Arial"/>
              </a:rPr>
              <a:t>ource:</a:t>
            </a:r>
            <a:r>
              <a:rPr sz="750" i="1" spc="2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50" i="1" spc="10" dirty="0">
                <a:solidFill>
                  <a:srgbClr val="010202"/>
                </a:solidFill>
                <a:latin typeface="Arial"/>
                <a:cs typeface="Arial"/>
              </a:rPr>
              <a:t>H</a:t>
            </a:r>
            <a:r>
              <a:rPr sz="750" i="1" dirty="0">
                <a:solidFill>
                  <a:srgbClr val="010202"/>
                </a:solidFill>
                <a:latin typeface="Arial"/>
                <a:cs typeface="Arial"/>
              </a:rPr>
              <a:t>eigh;</a:t>
            </a:r>
            <a:r>
              <a:rPr sz="750" i="1" spc="10" dirty="0">
                <a:solidFill>
                  <a:srgbClr val="010202"/>
                </a:solidFill>
                <a:latin typeface="Arial"/>
                <a:cs typeface="Arial"/>
              </a:rPr>
              <a:t> E</a:t>
            </a:r>
            <a:r>
              <a:rPr sz="750" i="1" dirty="0">
                <a:solidFill>
                  <a:srgbClr val="010202"/>
                </a:solidFill>
                <a:latin typeface="Arial"/>
                <a:cs typeface="Arial"/>
              </a:rPr>
              <a:t>verywher</a:t>
            </a:r>
            <a:r>
              <a:rPr sz="750" i="1" spc="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750" i="1" spc="5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750" i="1" dirty="0">
                <a:solidFill>
                  <a:srgbClr val="010202"/>
                </a:solidFill>
                <a:latin typeface="Arial"/>
                <a:cs typeface="Arial"/>
              </a:rPr>
              <a:t>(2010)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00" y="-28575"/>
            <a:ext cx="10075684" cy="7556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58298" y="5391963"/>
            <a:ext cx="727125" cy="1437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29915" y="3644049"/>
            <a:ext cx="955509" cy="1630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28073" y="1205725"/>
            <a:ext cx="757351" cy="2398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068" y="3694429"/>
            <a:ext cx="8931910" cy="1511935"/>
          </a:xfrm>
          <a:custGeom>
            <a:avLst/>
            <a:gdLst/>
            <a:ahLst/>
            <a:cxnLst/>
            <a:rect l="l" t="t" r="r" b="b"/>
            <a:pathLst>
              <a:path w="8931910" h="1511935">
                <a:moveTo>
                  <a:pt x="0" y="0"/>
                </a:moveTo>
                <a:lnTo>
                  <a:pt x="0" y="1511338"/>
                </a:lnTo>
                <a:lnTo>
                  <a:pt x="8931681" y="1511338"/>
                </a:lnTo>
                <a:lnTo>
                  <a:pt x="8931681" y="0"/>
                </a:lnTo>
                <a:lnTo>
                  <a:pt x="0" y="0"/>
                </a:lnTo>
                <a:close/>
              </a:path>
            </a:pathLst>
          </a:custGeom>
          <a:solidFill>
            <a:srgbClr val="6E0D1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633" y="3670922"/>
            <a:ext cx="1941245" cy="403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6346" y="5205768"/>
            <a:ext cx="498741" cy="688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29915" y="3670922"/>
            <a:ext cx="245173" cy="15348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633" y="4067225"/>
            <a:ext cx="502107" cy="12074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6022" y="5205768"/>
            <a:ext cx="8037029" cy="688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068" y="4952644"/>
            <a:ext cx="8931681" cy="2531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78098" y="4952644"/>
            <a:ext cx="251650" cy="2516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068" y="3694429"/>
            <a:ext cx="250532" cy="2516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91879" y="3644049"/>
            <a:ext cx="7037870" cy="3020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8068" y="3694417"/>
            <a:ext cx="8931910" cy="1510030"/>
          </a:xfrm>
          <a:custGeom>
            <a:avLst/>
            <a:gdLst/>
            <a:ahLst/>
            <a:cxnLst/>
            <a:rect l="l" t="t" r="r" b="b"/>
            <a:pathLst>
              <a:path w="8931910" h="1510029">
                <a:moveTo>
                  <a:pt x="8931681" y="1258227"/>
                </a:moveTo>
                <a:lnTo>
                  <a:pt x="8931681" y="251663"/>
                </a:lnTo>
                <a:lnTo>
                  <a:pt x="8930847" y="231023"/>
                </a:lnTo>
                <a:lnTo>
                  <a:pt x="8924368" y="191185"/>
                </a:lnTo>
                <a:lnTo>
                  <a:pt x="8911906" y="153704"/>
                </a:lnTo>
                <a:lnTo>
                  <a:pt x="8893979" y="119098"/>
                </a:lnTo>
                <a:lnTo>
                  <a:pt x="8871106" y="87883"/>
                </a:lnTo>
                <a:lnTo>
                  <a:pt x="8843804" y="60580"/>
                </a:lnTo>
                <a:lnTo>
                  <a:pt x="8812592" y="37705"/>
                </a:lnTo>
                <a:lnTo>
                  <a:pt x="8777987" y="19777"/>
                </a:lnTo>
                <a:lnTo>
                  <a:pt x="8740507" y="7314"/>
                </a:lnTo>
                <a:lnTo>
                  <a:pt x="8700670" y="834"/>
                </a:lnTo>
                <a:lnTo>
                  <a:pt x="8680030" y="0"/>
                </a:lnTo>
                <a:lnTo>
                  <a:pt x="251650" y="0"/>
                </a:lnTo>
                <a:lnTo>
                  <a:pt x="210830" y="3293"/>
                </a:lnTo>
                <a:lnTo>
                  <a:pt x="172107" y="12830"/>
                </a:lnTo>
                <a:lnTo>
                  <a:pt x="135999" y="28090"/>
                </a:lnTo>
                <a:lnTo>
                  <a:pt x="103026" y="48556"/>
                </a:lnTo>
                <a:lnTo>
                  <a:pt x="73704" y="73710"/>
                </a:lnTo>
                <a:lnTo>
                  <a:pt x="48552" y="103034"/>
                </a:lnTo>
                <a:lnTo>
                  <a:pt x="28087" y="136009"/>
                </a:lnTo>
                <a:lnTo>
                  <a:pt x="12828" y="172118"/>
                </a:lnTo>
                <a:lnTo>
                  <a:pt x="3293" y="210842"/>
                </a:lnTo>
                <a:lnTo>
                  <a:pt x="0" y="251663"/>
                </a:lnTo>
                <a:lnTo>
                  <a:pt x="0" y="1258227"/>
                </a:lnTo>
                <a:lnTo>
                  <a:pt x="3293" y="1299047"/>
                </a:lnTo>
                <a:lnTo>
                  <a:pt x="12828" y="1337771"/>
                </a:lnTo>
                <a:lnTo>
                  <a:pt x="28087" y="1373880"/>
                </a:lnTo>
                <a:lnTo>
                  <a:pt x="48552" y="1406855"/>
                </a:lnTo>
                <a:lnTo>
                  <a:pt x="73704" y="1436179"/>
                </a:lnTo>
                <a:lnTo>
                  <a:pt x="103026" y="1461333"/>
                </a:lnTo>
                <a:lnTo>
                  <a:pt x="135999" y="1481799"/>
                </a:lnTo>
                <a:lnTo>
                  <a:pt x="172107" y="1497060"/>
                </a:lnTo>
                <a:lnTo>
                  <a:pt x="210830" y="1506596"/>
                </a:lnTo>
                <a:lnTo>
                  <a:pt x="251650" y="1509890"/>
                </a:lnTo>
                <a:lnTo>
                  <a:pt x="8680030" y="1509890"/>
                </a:lnTo>
                <a:lnTo>
                  <a:pt x="8720851" y="1506596"/>
                </a:lnTo>
                <a:lnTo>
                  <a:pt x="8759574" y="1497060"/>
                </a:lnTo>
                <a:lnTo>
                  <a:pt x="8795681" y="1481799"/>
                </a:lnTo>
                <a:lnTo>
                  <a:pt x="8828655" y="1461333"/>
                </a:lnTo>
                <a:lnTo>
                  <a:pt x="8857976" y="1436179"/>
                </a:lnTo>
                <a:lnTo>
                  <a:pt x="8883129" y="1406855"/>
                </a:lnTo>
                <a:lnTo>
                  <a:pt x="8903593" y="1373880"/>
                </a:lnTo>
                <a:lnTo>
                  <a:pt x="8918852" y="1337771"/>
                </a:lnTo>
                <a:lnTo>
                  <a:pt x="8928387" y="1299047"/>
                </a:lnTo>
                <a:lnTo>
                  <a:pt x="8931681" y="1258227"/>
                </a:lnTo>
                <a:close/>
              </a:path>
            </a:pathLst>
          </a:custGeom>
          <a:solidFill>
            <a:srgbClr val="6E0D1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1763" y="3822052"/>
            <a:ext cx="1880793" cy="1301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9058" y="3845407"/>
            <a:ext cx="1786331" cy="120790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5591" y="1232598"/>
            <a:ext cx="1949653" cy="4769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76346" y="1232598"/>
            <a:ext cx="503783" cy="23711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5591" y="1702790"/>
            <a:ext cx="503783" cy="19009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42657" y="3531742"/>
            <a:ext cx="8040395" cy="719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5245" y="1205725"/>
            <a:ext cx="7032828" cy="484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8068" y="1259458"/>
            <a:ext cx="8931910" cy="2267585"/>
          </a:xfrm>
          <a:custGeom>
            <a:avLst/>
            <a:gdLst/>
            <a:ahLst/>
            <a:cxnLst/>
            <a:rect l="l" t="t" r="r" b="b"/>
            <a:pathLst>
              <a:path w="8931910" h="2267585">
                <a:moveTo>
                  <a:pt x="0" y="0"/>
                </a:moveTo>
                <a:lnTo>
                  <a:pt x="0" y="2267026"/>
                </a:lnTo>
                <a:lnTo>
                  <a:pt x="8931681" y="2267026"/>
                </a:lnTo>
                <a:lnTo>
                  <a:pt x="8931681" y="0"/>
                </a:lnTo>
                <a:lnTo>
                  <a:pt x="0" y="0"/>
                </a:lnTo>
                <a:close/>
              </a:path>
            </a:pathLst>
          </a:custGeom>
          <a:solidFill>
            <a:srgbClr val="6E0D1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823" y="1254213"/>
            <a:ext cx="8942705" cy="2277745"/>
          </a:xfrm>
          <a:custGeom>
            <a:avLst/>
            <a:gdLst/>
            <a:ahLst/>
            <a:cxnLst/>
            <a:rect l="l" t="t" r="r" b="b"/>
            <a:pathLst>
              <a:path w="8942705" h="2277745">
                <a:moveTo>
                  <a:pt x="8942171" y="2273655"/>
                </a:moveTo>
                <a:lnTo>
                  <a:pt x="8942171" y="3848"/>
                </a:lnTo>
                <a:lnTo>
                  <a:pt x="8941612" y="2514"/>
                </a:lnTo>
                <a:lnTo>
                  <a:pt x="8939644" y="546"/>
                </a:lnTo>
                <a:lnTo>
                  <a:pt x="8938323" y="0"/>
                </a:lnTo>
                <a:lnTo>
                  <a:pt x="3860" y="0"/>
                </a:lnTo>
                <a:lnTo>
                  <a:pt x="2514" y="558"/>
                </a:lnTo>
                <a:lnTo>
                  <a:pt x="558" y="2514"/>
                </a:lnTo>
                <a:lnTo>
                  <a:pt x="0" y="3860"/>
                </a:lnTo>
                <a:lnTo>
                  <a:pt x="0" y="2273655"/>
                </a:lnTo>
                <a:lnTo>
                  <a:pt x="558" y="2275001"/>
                </a:lnTo>
                <a:lnTo>
                  <a:pt x="2514" y="2276957"/>
                </a:lnTo>
                <a:lnTo>
                  <a:pt x="3860" y="2277516"/>
                </a:lnTo>
                <a:lnTo>
                  <a:pt x="5245" y="2277516"/>
                </a:lnTo>
                <a:lnTo>
                  <a:pt x="5245" y="5245"/>
                </a:lnTo>
                <a:lnTo>
                  <a:pt x="10490" y="5245"/>
                </a:lnTo>
                <a:lnTo>
                  <a:pt x="10490" y="10490"/>
                </a:lnTo>
                <a:lnTo>
                  <a:pt x="8931668" y="10490"/>
                </a:lnTo>
                <a:lnTo>
                  <a:pt x="8931668" y="2277516"/>
                </a:lnTo>
                <a:lnTo>
                  <a:pt x="8938323" y="2277511"/>
                </a:lnTo>
                <a:lnTo>
                  <a:pt x="8939657" y="2276957"/>
                </a:lnTo>
                <a:lnTo>
                  <a:pt x="8941625" y="2274971"/>
                </a:lnTo>
                <a:lnTo>
                  <a:pt x="8942171" y="2273655"/>
                </a:lnTo>
                <a:close/>
              </a:path>
              <a:path w="8942705" h="2277745">
                <a:moveTo>
                  <a:pt x="10490" y="10490"/>
                </a:moveTo>
                <a:lnTo>
                  <a:pt x="10490" y="5245"/>
                </a:lnTo>
                <a:lnTo>
                  <a:pt x="5245" y="5245"/>
                </a:lnTo>
                <a:lnTo>
                  <a:pt x="5245" y="10490"/>
                </a:lnTo>
                <a:lnTo>
                  <a:pt x="10490" y="10490"/>
                </a:lnTo>
                <a:close/>
              </a:path>
              <a:path w="8942705" h="2277745">
                <a:moveTo>
                  <a:pt x="8931668" y="2277516"/>
                </a:moveTo>
                <a:lnTo>
                  <a:pt x="8931668" y="2267026"/>
                </a:lnTo>
                <a:lnTo>
                  <a:pt x="10490" y="2267026"/>
                </a:lnTo>
                <a:lnTo>
                  <a:pt x="10490" y="10490"/>
                </a:lnTo>
                <a:lnTo>
                  <a:pt x="5245" y="10490"/>
                </a:lnTo>
                <a:lnTo>
                  <a:pt x="5245" y="2277516"/>
                </a:lnTo>
                <a:lnTo>
                  <a:pt x="8931668" y="2277516"/>
                </a:lnTo>
                <a:close/>
              </a:path>
            </a:pathLst>
          </a:custGeom>
          <a:solidFill>
            <a:srgbClr val="6E0D1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67775" y="1331216"/>
            <a:ext cx="6626859" cy="380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 marR="6350">
              <a:lnSpc>
                <a:spcPts val="1930"/>
              </a:lnSpc>
            </a:pP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Natura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disaster</a:t>
            </a:r>
            <a:r>
              <a:rPr sz="1850" b="1" spc="1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naturally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occurring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sical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phenomena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eithe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rapi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slo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onset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event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hic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be:</a:t>
            </a:r>
            <a:endParaRPr sz="1850">
              <a:latin typeface="Arial"/>
              <a:cs typeface="Arial"/>
            </a:endParaRPr>
          </a:p>
          <a:p>
            <a:pPr>
              <a:lnSpc>
                <a:spcPts val="1750"/>
              </a:lnSpc>
              <a:spcBef>
                <a:spcPts val="3"/>
              </a:spcBef>
            </a:pPr>
            <a:endParaRPr sz="1750"/>
          </a:p>
          <a:p>
            <a:pPr marL="140335" indent="-12573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140970" algn="l"/>
              </a:tabLst>
            </a:pP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Geoph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ical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(earthquakes,</a:t>
            </a:r>
            <a:r>
              <a:rPr sz="15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landslides,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tsunamis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lcanic acti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),</a:t>
            </a:r>
            <a:endParaRPr sz="1550">
              <a:latin typeface="Arial"/>
              <a:cs typeface="Arial"/>
            </a:endParaRPr>
          </a:p>
          <a:p>
            <a:pPr marL="140335" indent="-12573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  <a:tabLst>
                <a:tab pos="140970" algn="l"/>
              </a:tabLst>
            </a:pPr>
            <a:r>
              <a:rPr sz="1550" spc="-2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rological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alanches and floods),</a:t>
            </a:r>
            <a:endParaRPr sz="1550">
              <a:latin typeface="Arial"/>
              <a:cs typeface="Arial"/>
            </a:endParaRPr>
          </a:p>
          <a:p>
            <a:pPr marL="140335" indent="-12573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  <a:tabLst>
                <a:tab pos="140970" algn="l"/>
              </a:tabLst>
            </a:pPr>
            <a:r>
              <a:rPr sz="1550" spc="-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limatologica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(e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rem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tempera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ures,</a:t>
            </a:r>
            <a:r>
              <a:rPr sz="15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drought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55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ildfires),</a:t>
            </a:r>
            <a:endParaRPr sz="1550">
              <a:latin typeface="Arial"/>
              <a:cs typeface="Arial"/>
            </a:endParaRPr>
          </a:p>
          <a:p>
            <a:pPr marL="140335" indent="-12573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  <a:tabLst>
                <a:tab pos="140970" algn="l"/>
              </a:tabLst>
            </a:pPr>
            <a:r>
              <a:rPr sz="155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eteorological</a:t>
            </a:r>
            <a:r>
              <a:rPr sz="15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(c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lones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storms/</a:t>
            </a:r>
            <a:r>
              <a:rPr sz="155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surges)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spc="-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550">
              <a:latin typeface="Arial"/>
              <a:cs typeface="Arial"/>
            </a:endParaRPr>
          </a:p>
          <a:p>
            <a:pPr marL="140335" indent="-12573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  <a:tabLst>
                <a:tab pos="140970" algn="l"/>
              </a:tabLst>
            </a:pP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Biological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(disease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epidemics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insect/animal</a:t>
            </a:r>
            <a:r>
              <a:rPr sz="15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plagues).</a:t>
            </a:r>
            <a:endParaRPr sz="1550">
              <a:latin typeface="Arial"/>
              <a:cs typeface="Arial"/>
            </a:endParaRPr>
          </a:p>
          <a:p>
            <a:pPr>
              <a:lnSpc>
                <a:spcPts val="1250"/>
              </a:lnSpc>
              <a:spcBef>
                <a:spcPts val="30"/>
              </a:spcBef>
            </a:pPr>
            <a:endParaRPr sz="1250"/>
          </a:p>
          <a:p>
            <a:pPr>
              <a:lnSpc>
                <a:spcPts val="1500"/>
              </a:lnSpc>
            </a:pPr>
            <a:endParaRPr sz="1500"/>
          </a:p>
          <a:p>
            <a:pPr>
              <a:lnSpc>
                <a:spcPts val="1500"/>
              </a:lnSpc>
            </a:pPr>
            <a:endParaRPr sz="1500"/>
          </a:p>
          <a:p>
            <a:pPr marL="12700" marR="207010">
              <a:lnSpc>
                <a:spcPts val="1930"/>
              </a:lnSpc>
            </a:pP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Man-mad</a:t>
            </a:r>
            <a:r>
              <a:rPr sz="1850" b="1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FFFFFF"/>
                </a:solidFill>
                <a:latin typeface="Arial"/>
                <a:cs typeface="Arial"/>
              </a:rPr>
              <a:t>disaster</a:t>
            </a:r>
            <a:r>
              <a:rPr sz="1850" b="1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event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tha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cause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humans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an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occu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clos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FFFFFF"/>
                </a:solidFill>
                <a:latin typeface="Arial"/>
                <a:cs typeface="Arial"/>
              </a:rPr>
              <a:t>huma</a:t>
            </a:r>
            <a:r>
              <a:rPr sz="1850" spc="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 settlements.</a:t>
            </a:r>
            <a:endParaRPr sz="1850">
              <a:latin typeface="Arial"/>
              <a:cs typeface="Arial"/>
            </a:endParaRPr>
          </a:p>
          <a:p>
            <a:pPr>
              <a:lnSpc>
                <a:spcPts val="2000"/>
              </a:lnSpc>
              <a:spcBef>
                <a:spcPts val="23"/>
              </a:spcBef>
            </a:pPr>
            <a:endParaRPr sz="2000"/>
          </a:p>
          <a:p>
            <a:pPr marL="12700" marR="657225">
              <a:lnSpc>
                <a:spcPts val="1600"/>
              </a:lnSpc>
            </a:pP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Thi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includ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ironmenta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egradation,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pollution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accidents. E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amples are: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complex</a:t>
            </a:r>
            <a:r>
              <a:rPr sz="1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emergencie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/confl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cts,</a:t>
            </a:r>
            <a:r>
              <a:rPr sz="15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famine,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displaced populations,</a:t>
            </a:r>
            <a:r>
              <a:rPr sz="15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industrial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acciden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5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5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transport</a:t>
            </a:r>
            <a:r>
              <a:rPr sz="15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accidents.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8500" y="657225"/>
            <a:ext cx="2281555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10202"/>
                </a:solidFill>
                <a:latin typeface="Verdana"/>
                <a:cs typeface="Verdana"/>
              </a:rPr>
              <a:t>Disaster</a:t>
            </a:r>
            <a:r>
              <a:rPr sz="2200" b="1" spc="-15" dirty="0">
                <a:solidFill>
                  <a:srgbClr val="010202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010202"/>
                </a:solidFill>
                <a:latin typeface="Verdana"/>
                <a:cs typeface="Verdana"/>
              </a:rPr>
              <a:t>types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7341" y="1464335"/>
            <a:ext cx="1880793" cy="19076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4775" y="1486166"/>
            <a:ext cx="1786331" cy="181362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831" y="5391963"/>
            <a:ext cx="9024467" cy="4802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3831" y="5865521"/>
            <a:ext cx="498754" cy="96390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5867" y="5506149"/>
            <a:ext cx="8572728" cy="13232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580" y="5413655"/>
            <a:ext cx="8931910" cy="1343660"/>
          </a:xfrm>
          <a:custGeom>
            <a:avLst/>
            <a:gdLst/>
            <a:ahLst/>
            <a:cxnLst/>
            <a:rect l="l" t="t" r="r" b="b"/>
            <a:pathLst>
              <a:path w="8931910" h="1343659">
                <a:moveTo>
                  <a:pt x="0" y="0"/>
                </a:moveTo>
                <a:lnTo>
                  <a:pt x="0" y="1343418"/>
                </a:lnTo>
                <a:lnTo>
                  <a:pt x="8931668" y="1343418"/>
                </a:lnTo>
                <a:lnTo>
                  <a:pt x="8931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655723" y="5620676"/>
            <a:ext cx="6812915" cy="93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830"/>
              </a:lnSpc>
            </a:pPr>
            <a:r>
              <a:rPr sz="1750" b="1" spc="-5" dirty="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such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climate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change,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unplanned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urbanization, under-development/poverty</a:t>
            </a:r>
            <a:r>
              <a:rPr sz="17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7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threat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pandemics,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ill shape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humanitarian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future.</a:t>
            </a: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factors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result in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frequenc</a:t>
            </a:r>
            <a:r>
              <a:rPr sz="1750" spc="-15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7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complex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seve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r>
              <a:rPr sz="17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disaste</a:t>
            </a:r>
            <a:r>
              <a:rPr sz="175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8184" y="5526304"/>
            <a:ext cx="1880793" cy="11687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4920" y="5547995"/>
            <a:ext cx="1786331" cy="10747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308695" y="7332334"/>
            <a:ext cx="648081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Sour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c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100" i="1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r>
              <a:rPr sz="1100" i="1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E</a:t>
            </a:r>
            <a:r>
              <a:rPr sz="1100" i="1" spc="-25" dirty="0">
                <a:solidFill>
                  <a:srgbClr val="010202"/>
                </a:solidFill>
                <a:latin typeface="Arial"/>
                <a:cs typeface="Arial"/>
              </a:rPr>
              <a:t>M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-Da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100" i="1" spc="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</a:rPr>
              <a:t>Internat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iona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l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Federatio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o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f 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</a:rPr>
              <a:t>the 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Re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Cro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100" i="1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an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 Re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Cre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sc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en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t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 So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c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i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</a:rPr>
              <a:t>et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</a:rPr>
              <a:t>ie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</a:rPr>
              <a:t>s</a:t>
            </a:r>
            <a:r>
              <a:rPr sz="1100" i="1" dirty="0">
                <a:solidFill>
                  <a:srgbClr val="010202"/>
                </a:solidFill>
                <a:latin typeface="Arial"/>
                <a:cs typeface="Arial"/>
              </a:rPr>
              <a:t>:</a:t>
            </a:r>
            <a:r>
              <a:rPr sz="1100" i="1" spc="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100" i="1" spc="-15" dirty="0">
                <a:solidFill>
                  <a:srgbClr val="010202"/>
                </a:solidFill>
                <a:latin typeface="Arial"/>
                <a:cs typeface="Arial"/>
                <a:hlinkClick r:id="rId29"/>
              </a:rPr>
              <a:t>www.i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  <a:hlinkClick r:id="rId29"/>
              </a:rPr>
              <a:t>f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  <a:hlinkClick r:id="rId29"/>
              </a:rPr>
              <a:t>r</a:t>
            </a:r>
            <a:r>
              <a:rPr sz="1100" i="1" spc="-5" dirty="0">
                <a:solidFill>
                  <a:srgbClr val="010202"/>
                </a:solidFill>
                <a:latin typeface="Arial"/>
                <a:cs typeface="Arial"/>
                <a:hlinkClick r:id="rId29"/>
              </a:rPr>
              <a:t>c</a:t>
            </a:r>
            <a:r>
              <a:rPr sz="1100" i="1" spc="-10" dirty="0">
                <a:solidFill>
                  <a:srgbClr val="010202"/>
                </a:solidFill>
                <a:latin typeface="Arial"/>
                <a:cs typeface="Arial"/>
                <a:hlinkClick r:id="rId29"/>
              </a:rPr>
              <a:t>.org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37685" y="1934667"/>
            <a:ext cx="2498090" cy="671830"/>
          </a:xfrm>
          <a:custGeom>
            <a:avLst/>
            <a:gdLst/>
            <a:ahLst/>
            <a:cxnLst/>
            <a:rect l="l" t="t" r="r" b="b"/>
            <a:pathLst>
              <a:path w="2498090" h="671830">
                <a:moveTo>
                  <a:pt x="0" y="335851"/>
                </a:moveTo>
                <a:lnTo>
                  <a:pt x="16346" y="281375"/>
                </a:lnTo>
                <a:lnTo>
                  <a:pt x="63673" y="229697"/>
                </a:lnTo>
                <a:lnTo>
                  <a:pt x="98149" y="205123"/>
                </a:lnTo>
                <a:lnTo>
                  <a:pt x="139407" y="181509"/>
                </a:lnTo>
                <a:lnTo>
                  <a:pt x="187123" y="158940"/>
                </a:lnTo>
                <a:lnTo>
                  <a:pt x="240977" y="137502"/>
                </a:lnTo>
                <a:lnTo>
                  <a:pt x="300647" y="117283"/>
                </a:lnTo>
                <a:lnTo>
                  <a:pt x="365812" y="98369"/>
                </a:lnTo>
                <a:lnTo>
                  <a:pt x="436150" y="80846"/>
                </a:lnTo>
                <a:lnTo>
                  <a:pt x="511340" y="64800"/>
                </a:lnTo>
                <a:lnTo>
                  <a:pt x="591061" y="50318"/>
                </a:lnTo>
                <a:lnTo>
                  <a:pt x="674990" y="37487"/>
                </a:lnTo>
                <a:lnTo>
                  <a:pt x="762807" y="26393"/>
                </a:lnTo>
                <a:lnTo>
                  <a:pt x="854191" y="17122"/>
                </a:lnTo>
                <a:lnTo>
                  <a:pt x="948818" y="9760"/>
                </a:lnTo>
                <a:lnTo>
                  <a:pt x="1046369" y="4395"/>
                </a:lnTo>
                <a:lnTo>
                  <a:pt x="1146522" y="1113"/>
                </a:lnTo>
                <a:lnTo>
                  <a:pt x="1248956" y="0"/>
                </a:lnTo>
                <a:lnTo>
                  <a:pt x="1351389" y="1113"/>
                </a:lnTo>
                <a:lnTo>
                  <a:pt x="1451542" y="4395"/>
                </a:lnTo>
                <a:lnTo>
                  <a:pt x="1549094" y="9760"/>
                </a:lnTo>
                <a:lnTo>
                  <a:pt x="1643722" y="17122"/>
                </a:lnTo>
                <a:lnTo>
                  <a:pt x="1735106" y="26393"/>
                </a:lnTo>
                <a:lnTo>
                  <a:pt x="1822924" y="37487"/>
                </a:lnTo>
                <a:lnTo>
                  <a:pt x="1906854" y="50318"/>
                </a:lnTo>
                <a:lnTo>
                  <a:pt x="1986575" y="64800"/>
                </a:lnTo>
                <a:lnTo>
                  <a:pt x="2061766" y="80846"/>
                </a:lnTo>
                <a:lnTo>
                  <a:pt x="2132106" y="98369"/>
                </a:lnTo>
                <a:lnTo>
                  <a:pt x="2197272" y="117283"/>
                </a:lnTo>
                <a:lnTo>
                  <a:pt x="2256943" y="137502"/>
                </a:lnTo>
                <a:lnTo>
                  <a:pt x="2310797" y="158940"/>
                </a:lnTo>
                <a:lnTo>
                  <a:pt x="2358515" y="181509"/>
                </a:lnTo>
                <a:lnTo>
                  <a:pt x="2399773" y="205123"/>
                </a:lnTo>
                <a:lnTo>
                  <a:pt x="2434250" y="229697"/>
                </a:lnTo>
                <a:lnTo>
                  <a:pt x="2481577" y="281375"/>
                </a:lnTo>
                <a:lnTo>
                  <a:pt x="2497924" y="335851"/>
                </a:lnTo>
                <a:lnTo>
                  <a:pt x="2493784" y="363398"/>
                </a:lnTo>
                <a:lnTo>
                  <a:pt x="2461625" y="416564"/>
                </a:lnTo>
                <a:lnTo>
                  <a:pt x="2399773" y="466586"/>
                </a:lnTo>
                <a:lnTo>
                  <a:pt x="2358515" y="490201"/>
                </a:lnTo>
                <a:lnTo>
                  <a:pt x="2310797" y="512771"/>
                </a:lnTo>
                <a:lnTo>
                  <a:pt x="2256943" y="534210"/>
                </a:lnTo>
                <a:lnTo>
                  <a:pt x="2197272" y="554429"/>
                </a:lnTo>
                <a:lnTo>
                  <a:pt x="2132106" y="573344"/>
                </a:lnTo>
                <a:lnTo>
                  <a:pt x="2061766" y="590868"/>
                </a:lnTo>
                <a:lnTo>
                  <a:pt x="1986575" y="606914"/>
                </a:lnTo>
                <a:lnTo>
                  <a:pt x="1906854" y="621396"/>
                </a:lnTo>
                <a:lnTo>
                  <a:pt x="1822924" y="634227"/>
                </a:lnTo>
                <a:lnTo>
                  <a:pt x="1735106" y="645322"/>
                </a:lnTo>
                <a:lnTo>
                  <a:pt x="1643722" y="654593"/>
                </a:lnTo>
                <a:lnTo>
                  <a:pt x="1549094" y="661954"/>
                </a:lnTo>
                <a:lnTo>
                  <a:pt x="1451542" y="667319"/>
                </a:lnTo>
                <a:lnTo>
                  <a:pt x="1351389" y="670602"/>
                </a:lnTo>
                <a:lnTo>
                  <a:pt x="1248956" y="671715"/>
                </a:lnTo>
                <a:lnTo>
                  <a:pt x="1146522" y="670602"/>
                </a:lnTo>
                <a:lnTo>
                  <a:pt x="1046369" y="667319"/>
                </a:lnTo>
                <a:lnTo>
                  <a:pt x="948818" y="661954"/>
                </a:lnTo>
                <a:lnTo>
                  <a:pt x="854191" y="654593"/>
                </a:lnTo>
                <a:lnTo>
                  <a:pt x="762807" y="645322"/>
                </a:lnTo>
                <a:lnTo>
                  <a:pt x="674990" y="634227"/>
                </a:lnTo>
                <a:lnTo>
                  <a:pt x="591061" y="621396"/>
                </a:lnTo>
                <a:lnTo>
                  <a:pt x="511340" y="606914"/>
                </a:lnTo>
                <a:lnTo>
                  <a:pt x="436150" y="590868"/>
                </a:lnTo>
                <a:lnTo>
                  <a:pt x="365812" y="573344"/>
                </a:lnTo>
                <a:lnTo>
                  <a:pt x="300647" y="554429"/>
                </a:lnTo>
                <a:lnTo>
                  <a:pt x="240977" y="534210"/>
                </a:lnTo>
                <a:lnTo>
                  <a:pt x="187123" y="512771"/>
                </a:lnTo>
                <a:lnTo>
                  <a:pt x="139407" y="490201"/>
                </a:lnTo>
                <a:lnTo>
                  <a:pt x="98149" y="466586"/>
                </a:lnTo>
                <a:lnTo>
                  <a:pt x="63673" y="442011"/>
                </a:lnTo>
                <a:lnTo>
                  <a:pt x="16346" y="390331"/>
                </a:lnTo>
                <a:lnTo>
                  <a:pt x="0" y="335851"/>
                </a:lnTo>
                <a:close/>
              </a:path>
            </a:pathLst>
          </a:custGeom>
          <a:ln w="20993">
            <a:solidFill>
              <a:srgbClr val="0088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83456" y="2861779"/>
            <a:ext cx="3976370" cy="523240"/>
          </a:xfrm>
          <a:custGeom>
            <a:avLst/>
            <a:gdLst/>
            <a:ahLst/>
            <a:cxnLst/>
            <a:rect l="l" t="t" r="r" b="b"/>
            <a:pathLst>
              <a:path w="3976370" h="523239">
                <a:moveTo>
                  <a:pt x="0" y="261505"/>
                </a:moveTo>
                <a:lnTo>
                  <a:pt x="26022" y="219085"/>
                </a:lnTo>
                <a:lnTo>
                  <a:pt x="101355" y="178845"/>
                </a:lnTo>
                <a:lnTo>
                  <a:pt x="156233" y="159711"/>
                </a:lnTo>
                <a:lnTo>
                  <a:pt x="221904" y="141323"/>
                </a:lnTo>
                <a:lnTo>
                  <a:pt x="297856" y="123750"/>
                </a:lnTo>
                <a:lnTo>
                  <a:pt x="383577" y="107058"/>
                </a:lnTo>
                <a:lnTo>
                  <a:pt x="478557" y="91315"/>
                </a:lnTo>
                <a:lnTo>
                  <a:pt x="582282" y="76588"/>
                </a:lnTo>
                <a:lnTo>
                  <a:pt x="694242" y="62945"/>
                </a:lnTo>
                <a:lnTo>
                  <a:pt x="813924" y="50452"/>
                </a:lnTo>
                <a:lnTo>
                  <a:pt x="940818" y="39176"/>
                </a:lnTo>
                <a:lnTo>
                  <a:pt x="1074412" y="29186"/>
                </a:lnTo>
                <a:lnTo>
                  <a:pt x="1214194" y="20548"/>
                </a:lnTo>
                <a:lnTo>
                  <a:pt x="1359653" y="13330"/>
                </a:lnTo>
                <a:lnTo>
                  <a:pt x="1510276" y="7599"/>
                </a:lnTo>
                <a:lnTo>
                  <a:pt x="1665553" y="3422"/>
                </a:lnTo>
                <a:lnTo>
                  <a:pt x="1824971" y="866"/>
                </a:lnTo>
                <a:lnTo>
                  <a:pt x="1988019" y="0"/>
                </a:lnTo>
                <a:lnTo>
                  <a:pt x="2151057" y="866"/>
                </a:lnTo>
                <a:lnTo>
                  <a:pt x="2310478" y="3422"/>
                </a:lnTo>
                <a:lnTo>
                  <a:pt x="2465757" y="7599"/>
                </a:lnTo>
                <a:lnTo>
                  <a:pt x="2616382" y="13330"/>
                </a:lnTo>
                <a:lnTo>
                  <a:pt x="2761843" y="20548"/>
                </a:lnTo>
                <a:lnTo>
                  <a:pt x="2901627" y="29186"/>
                </a:lnTo>
                <a:lnTo>
                  <a:pt x="3035224" y="39176"/>
                </a:lnTo>
                <a:lnTo>
                  <a:pt x="3162120" y="50452"/>
                </a:lnTo>
                <a:lnTo>
                  <a:pt x="3281805" y="62945"/>
                </a:lnTo>
                <a:lnTo>
                  <a:pt x="3393767" y="76588"/>
                </a:lnTo>
                <a:lnTo>
                  <a:pt x="3497494" y="91315"/>
                </a:lnTo>
                <a:lnTo>
                  <a:pt x="3592474" y="107058"/>
                </a:lnTo>
                <a:lnTo>
                  <a:pt x="3678197" y="123750"/>
                </a:lnTo>
                <a:lnTo>
                  <a:pt x="3754150" y="141323"/>
                </a:lnTo>
                <a:lnTo>
                  <a:pt x="3819821" y="159711"/>
                </a:lnTo>
                <a:lnTo>
                  <a:pt x="3874700" y="178845"/>
                </a:lnTo>
                <a:lnTo>
                  <a:pt x="3918274" y="198659"/>
                </a:lnTo>
                <a:lnTo>
                  <a:pt x="3969462" y="240056"/>
                </a:lnTo>
                <a:lnTo>
                  <a:pt x="3976052" y="261505"/>
                </a:lnTo>
                <a:lnTo>
                  <a:pt x="3969462" y="282953"/>
                </a:lnTo>
                <a:lnTo>
                  <a:pt x="3918274" y="324348"/>
                </a:lnTo>
                <a:lnTo>
                  <a:pt x="3874700" y="344162"/>
                </a:lnTo>
                <a:lnTo>
                  <a:pt x="3819822" y="363296"/>
                </a:lnTo>
                <a:lnTo>
                  <a:pt x="3754150" y="381684"/>
                </a:lnTo>
                <a:lnTo>
                  <a:pt x="3678197" y="399258"/>
                </a:lnTo>
                <a:lnTo>
                  <a:pt x="3592475" y="415951"/>
                </a:lnTo>
                <a:lnTo>
                  <a:pt x="3497495" y="431695"/>
                </a:lnTo>
                <a:lnTo>
                  <a:pt x="3393768" y="446424"/>
                </a:lnTo>
                <a:lnTo>
                  <a:pt x="3281807" y="460069"/>
                </a:lnTo>
                <a:lnTo>
                  <a:pt x="3162123" y="472563"/>
                </a:lnTo>
                <a:lnTo>
                  <a:pt x="3035227" y="483840"/>
                </a:lnTo>
                <a:lnTo>
                  <a:pt x="2901632" y="493832"/>
                </a:lnTo>
                <a:lnTo>
                  <a:pt x="2761848" y="502471"/>
                </a:lnTo>
                <a:lnTo>
                  <a:pt x="2616389" y="509690"/>
                </a:lnTo>
                <a:lnTo>
                  <a:pt x="2465764" y="515423"/>
                </a:lnTo>
                <a:lnTo>
                  <a:pt x="2310487" y="519601"/>
                </a:lnTo>
                <a:lnTo>
                  <a:pt x="2151068" y="522157"/>
                </a:lnTo>
                <a:lnTo>
                  <a:pt x="1988019" y="523024"/>
                </a:lnTo>
                <a:lnTo>
                  <a:pt x="1824971" y="522157"/>
                </a:lnTo>
                <a:lnTo>
                  <a:pt x="1665552" y="519601"/>
                </a:lnTo>
                <a:lnTo>
                  <a:pt x="1510275" y="515423"/>
                </a:lnTo>
                <a:lnTo>
                  <a:pt x="1359651" y="509690"/>
                </a:lnTo>
                <a:lnTo>
                  <a:pt x="1214192" y="502471"/>
                </a:lnTo>
                <a:lnTo>
                  <a:pt x="1074410" y="493832"/>
                </a:lnTo>
                <a:lnTo>
                  <a:pt x="940815" y="483840"/>
                </a:lnTo>
                <a:lnTo>
                  <a:pt x="813921" y="472563"/>
                </a:lnTo>
                <a:lnTo>
                  <a:pt x="694237" y="460069"/>
                </a:lnTo>
                <a:lnTo>
                  <a:pt x="582277" y="446424"/>
                </a:lnTo>
                <a:lnTo>
                  <a:pt x="478551" y="431695"/>
                </a:lnTo>
                <a:lnTo>
                  <a:pt x="383572" y="415951"/>
                </a:lnTo>
                <a:lnTo>
                  <a:pt x="297851" y="399258"/>
                </a:lnTo>
                <a:lnTo>
                  <a:pt x="221899" y="381684"/>
                </a:lnTo>
                <a:lnTo>
                  <a:pt x="156228" y="363296"/>
                </a:lnTo>
                <a:lnTo>
                  <a:pt x="101350" y="344162"/>
                </a:lnTo>
                <a:lnTo>
                  <a:pt x="57777" y="324348"/>
                </a:lnTo>
                <a:lnTo>
                  <a:pt x="6590" y="282953"/>
                </a:lnTo>
                <a:lnTo>
                  <a:pt x="0" y="261505"/>
                </a:lnTo>
                <a:close/>
              </a:path>
            </a:pathLst>
          </a:custGeom>
          <a:ln w="20993">
            <a:solidFill>
              <a:srgbClr val="0088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25997" y="2511920"/>
            <a:ext cx="967740" cy="255904"/>
          </a:xfrm>
          <a:custGeom>
            <a:avLst/>
            <a:gdLst/>
            <a:ahLst/>
            <a:cxnLst/>
            <a:rect l="l" t="t" r="r" b="b"/>
            <a:pathLst>
              <a:path w="967740" h="255905">
                <a:moveTo>
                  <a:pt x="0" y="127698"/>
                </a:moveTo>
                <a:lnTo>
                  <a:pt x="24656" y="87332"/>
                </a:lnTo>
                <a:lnTo>
                  <a:pt x="72462" y="60428"/>
                </a:lnTo>
                <a:lnTo>
                  <a:pt x="116423" y="44589"/>
                </a:lnTo>
                <a:lnTo>
                  <a:pt x="168897" y="30736"/>
                </a:lnTo>
                <a:lnTo>
                  <a:pt x="228887" y="19129"/>
                </a:lnTo>
                <a:lnTo>
                  <a:pt x="295397" y="10033"/>
                </a:lnTo>
                <a:lnTo>
                  <a:pt x="367432" y="3710"/>
                </a:lnTo>
                <a:lnTo>
                  <a:pt x="443997" y="423"/>
                </a:lnTo>
                <a:lnTo>
                  <a:pt x="483666" y="0"/>
                </a:lnTo>
                <a:lnTo>
                  <a:pt x="523334" y="423"/>
                </a:lnTo>
                <a:lnTo>
                  <a:pt x="562119" y="1671"/>
                </a:lnTo>
                <a:lnTo>
                  <a:pt x="636541" y="6509"/>
                </a:lnTo>
                <a:lnTo>
                  <a:pt x="705938" y="14251"/>
                </a:lnTo>
                <a:lnTo>
                  <a:pt x="769312" y="24635"/>
                </a:lnTo>
                <a:lnTo>
                  <a:pt x="825669" y="37398"/>
                </a:lnTo>
                <a:lnTo>
                  <a:pt x="874013" y="52277"/>
                </a:lnTo>
                <a:lnTo>
                  <a:pt x="913347" y="69009"/>
                </a:lnTo>
                <a:lnTo>
                  <a:pt x="953276" y="97007"/>
                </a:lnTo>
                <a:lnTo>
                  <a:pt x="967333" y="127698"/>
                </a:lnTo>
                <a:lnTo>
                  <a:pt x="965730" y="138171"/>
                </a:lnTo>
                <a:lnTo>
                  <a:pt x="929324" y="177403"/>
                </a:lnTo>
                <a:lnTo>
                  <a:pt x="894868" y="194963"/>
                </a:lnTo>
                <a:lnTo>
                  <a:pt x="850905" y="210802"/>
                </a:lnTo>
                <a:lnTo>
                  <a:pt x="798430" y="224656"/>
                </a:lnTo>
                <a:lnTo>
                  <a:pt x="738440" y="236264"/>
                </a:lnTo>
                <a:lnTo>
                  <a:pt x="671930" y="245361"/>
                </a:lnTo>
                <a:lnTo>
                  <a:pt x="599896" y="251685"/>
                </a:lnTo>
                <a:lnTo>
                  <a:pt x="523334" y="254973"/>
                </a:lnTo>
                <a:lnTo>
                  <a:pt x="483666" y="255397"/>
                </a:lnTo>
                <a:lnTo>
                  <a:pt x="443997" y="254973"/>
                </a:lnTo>
                <a:lnTo>
                  <a:pt x="405211" y="253725"/>
                </a:lnTo>
                <a:lnTo>
                  <a:pt x="330786" y="248886"/>
                </a:lnTo>
                <a:lnTo>
                  <a:pt x="261389" y="241142"/>
                </a:lnTo>
                <a:lnTo>
                  <a:pt x="198015" y="230757"/>
                </a:lnTo>
                <a:lnTo>
                  <a:pt x="141658" y="217993"/>
                </a:lnTo>
                <a:lnTo>
                  <a:pt x="93316" y="203114"/>
                </a:lnTo>
                <a:lnTo>
                  <a:pt x="53984" y="186382"/>
                </a:lnTo>
                <a:lnTo>
                  <a:pt x="14056" y="158385"/>
                </a:lnTo>
                <a:lnTo>
                  <a:pt x="0" y="127698"/>
                </a:lnTo>
                <a:close/>
              </a:path>
            </a:pathLst>
          </a:custGeom>
          <a:ln w="20993">
            <a:solidFill>
              <a:srgbClr val="0088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36778" y="4380115"/>
            <a:ext cx="1828164" cy="643890"/>
          </a:xfrm>
          <a:custGeom>
            <a:avLst/>
            <a:gdLst/>
            <a:ahLst/>
            <a:cxnLst/>
            <a:rect l="l" t="t" r="r" b="b"/>
            <a:pathLst>
              <a:path w="1828165" h="643889">
                <a:moveTo>
                  <a:pt x="0" y="321868"/>
                </a:moveTo>
                <a:lnTo>
                  <a:pt x="11962" y="269657"/>
                </a:lnTo>
                <a:lnTo>
                  <a:pt x="46594" y="220128"/>
                </a:lnTo>
                <a:lnTo>
                  <a:pt x="102015" y="173946"/>
                </a:lnTo>
                <a:lnTo>
                  <a:pt x="136933" y="152317"/>
                </a:lnTo>
                <a:lnTo>
                  <a:pt x="176342" y="131772"/>
                </a:lnTo>
                <a:lnTo>
                  <a:pt x="220008" y="112395"/>
                </a:lnTo>
                <a:lnTo>
                  <a:pt x="267695" y="94268"/>
                </a:lnTo>
                <a:lnTo>
                  <a:pt x="319168" y="77475"/>
                </a:lnTo>
                <a:lnTo>
                  <a:pt x="374191" y="62098"/>
                </a:lnTo>
                <a:lnTo>
                  <a:pt x="432530" y="48220"/>
                </a:lnTo>
                <a:lnTo>
                  <a:pt x="493950" y="35924"/>
                </a:lnTo>
                <a:lnTo>
                  <a:pt x="558214" y="25292"/>
                </a:lnTo>
                <a:lnTo>
                  <a:pt x="625088" y="16407"/>
                </a:lnTo>
                <a:lnTo>
                  <a:pt x="694337" y="9353"/>
                </a:lnTo>
                <a:lnTo>
                  <a:pt x="765726" y="4212"/>
                </a:lnTo>
                <a:lnTo>
                  <a:pt x="839019" y="1066"/>
                </a:lnTo>
                <a:lnTo>
                  <a:pt x="913980" y="0"/>
                </a:lnTo>
                <a:lnTo>
                  <a:pt x="988941" y="1066"/>
                </a:lnTo>
                <a:lnTo>
                  <a:pt x="1062232" y="4212"/>
                </a:lnTo>
                <a:lnTo>
                  <a:pt x="1133619" y="9354"/>
                </a:lnTo>
                <a:lnTo>
                  <a:pt x="1202868" y="16409"/>
                </a:lnTo>
                <a:lnTo>
                  <a:pt x="1269742" y="25294"/>
                </a:lnTo>
                <a:lnTo>
                  <a:pt x="1334006" y="35926"/>
                </a:lnTo>
                <a:lnTo>
                  <a:pt x="1395425" y="48223"/>
                </a:lnTo>
                <a:lnTo>
                  <a:pt x="1453764" y="62102"/>
                </a:lnTo>
                <a:lnTo>
                  <a:pt x="1508788" y="77480"/>
                </a:lnTo>
                <a:lnTo>
                  <a:pt x="1560261" y="94273"/>
                </a:lnTo>
                <a:lnTo>
                  <a:pt x="1607949" y="112400"/>
                </a:lnTo>
                <a:lnTo>
                  <a:pt x="1651615" y="131777"/>
                </a:lnTo>
                <a:lnTo>
                  <a:pt x="1691025" y="152322"/>
                </a:lnTo>
                <a:lnTo>
                  <a:pt x="1725944" y="173952"/>
                </a:lnTo>
                <a:lnTo>
                  <a:pt x="1781366" y="220133"/>
                </a:lnTo>
                <a:lnTo>
                  <a:pt x="1815999" y="269660"/>
                </a:lnTo>
                <a:lnTo>
                  <a:pt x="1827961" y="321868"/>
                </a:lnTo>
                <a:lnTo>
                  <a:pt x="1824931" y="348266"/>
                </a:lnTo>
                <a:lnTo>
                  <a:pt x="1801398" y="399216"/>
                </a:lnTo>
                <a:lnTo>
                  <a:pt x="1756136" y="447152"/>
                </a:lnTo>
                <a:lnTo>
                  <a:pt x="1691025" y="491411"/>
                </a:lnTo>
                <a:lnTo>
                  <a:pt x="1651615" y="511955"/>
                </a:lnTo>
                <a:lnTo>
                  <a:pt x="1607949" y="531331"/>
                </a:lnTo>
                <a:lnTo>
                  <a:pt x="1560261" y="549457"/>
                </a:lnTo>
                <a:lnTo>
                  <a:pt x="1508788" y="566250"/>
                </a:lnTo>
                <a:lnTo>
                  <a:pt x="1453764" y="581626"/>
                </a:lnTo>
                <a:lnTo>
                  <a:pt x="1395425" y="595504"/>
                </a:lnTo>
                <a:lnTo>
                  <a:pt x="1334006" y="607800"/>
                </a:lnTo>
                <a:lnTo>
                  <a:pt x="1269742" y="618432"/>
                </a:lnTo>
                <a:lnTo>
                  <a:pt x="1202868" y="627317"/>
                </a:lnTo>
                <a:lnTo>
                  <a:pt x="1133619" y="634371"/>
                </a:lnTo>
                <a:lnTo>
                  <a:pt x="1062232" y="639512"/>
                </a:lnTo>
                <a:lnTo>
                  <a:pt x="988941" y="642657"/>
                </a:lnTo>
                <a:lnTo>
                  <a:pt x="913980" y="643724"/>
                </a:lnTo>
                <a:lnTo>
                  <a:pt x="839019" y="642657"/>
                </a:lnTo>
                <a:lnTo>
                  <a:pt x="765726" y="639512"/>
                </a:lnTo>
                <a:lnTo>
                  <a:pt x="694337" y="634371"/>
                </a:lnTo>
                <a:lnTo>
                  <a:pt x="625088" y="627317"/>
                </a:lnTo>
                <a:lnTo>
                  <a:pt x="558214" y="618432"/>
                </a:lnTo>
                <a:lnTo>
                  <a:pt x="493950" y="607800"/>
                </a:lnTo>
                <a:lnTo>
                  <a:pt x="432530" y="595504"/>
                </a:lnTo>
                <a:lnTo>
                  <a:pt x="374191" y="581626"/>
                </a:lnTo>
                <a:lnTo>
                  <a:pt x="319168" y="566250"/>
                </a:lnTo>
                <a:lnTo>
                  <a:pt x="267695" y="549457"/>
                </a:lnTo>
                <a:lnTo>
                  <a:pt x="220008" y="531331"/>
                </a:lnTo>
                <a:lnTo>
                  <a:pt x="176342" y="511955"/>
                </a:lnTo>
                <a:lnTo>
                  <a:pt x="136933" y="491411"/>
                </a:lnTo>
                <a:lnTo>
                  <a:pt x="102015" y="469782"/>
                </a:lnTo>
                <a:lnTo>
                  <a:pt x="46594" y="423602"/>
                </a:lnTo>
                <a:lnTo>
                  <a:pt x="11962" y="374076"/>
                </a:lnTo>
                <a:lnTo>
                  <a:pt x="0" y="321868"/>
                </a:lnTo>
                <a:close/>
              </a:path>
            </a:pathLst>
          </a:custGeom>
          <a:ln w="20993">
            <a:solidFill>
              <a:srgbClr val="0088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988" y="594896"/>
            <a:ext cx="962342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15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6100" y="1724025"/>
            <a:ext cx="9623425" cy="4991100"/>
          </a:xfrm>
        </p:spPr>
        <p:txBody>
          <a:bodyPr>
            <a:normAutofit/>
          </a:bodyPr>
          <a:lstStyle/>
          <a:p>
            <a:pPr marL="390525" indent="-377825">
              <a:buClr>
                <a:srgbClr val="010202"/>
              </a:buClr>
              <a:tabLst>
                <a:tab pos="390525" algn="l"/>
              </a:tabLst>
            </a:pPr>
            <a:r>
              <a:rPr lang="en-US" sz="3600" spc="-2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Th</a:t>
            </a:r>
            <a:r>
              <a:rPr lang="en-US" sz="36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</a:t>
            </a:r>
            <a:r>
              <a:rPr lang="en-US" sz="3600" spc="-1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purchasin</a:t>
            </a:r>
            <a:r>
              <a:rPr lang="en-US" sz="36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g</a:t>
            </a:r>
            <a:r>
              <a:rPr lang="en-US" sz="3600" spc="3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process</a:t>
            </a:r>
            <a:endParaRPr lang="en-US" sz="3600" dirty="0" smtClean="0">
              <a:latin typeface="Adobe Garamond Pro" pitchFamily="18" charset="0"/>
              <a:cs typeface="Arial"/>
            </a:endParaRPr>
          </a:p>
          <a:p>
            <a:pPr>
              <a:lnSpc>
                <a:spcPts val="1800"/>
              </a:lnSpc>
              <a:spcBef>
                <a:spcPts val="36"/>
              </a:spcBef>
              <a:buClr>
                <a:srgbClr val="010202"/>
              </a:buClr>
            </a:pPr>
            <a:endParaRPr lang="en-US" sz="2800" dirty="0" smtClean="0">
              <a:latin typeface="Adobe Garamond Pro" pitchFamily="18" charset="0"/>
            </a:endParaRPr>
          </a:p>
          <a:p>
            <a:pPr>
              <a:lnSpc>
                <a:spcPts val="2600"/>
              </a:lnSpc>
              <a:buClr>
                <a:srgbClr val="010202"/>
              </a:buClr>
            </a:pPr>
            <a:endParaRPr lang="en-US" sz="3600" dirty="0" smtClean="0">
              <a:latin typeface="Adobe Garamond Pro" pitchFamily="18" charset="0"/>
            </a:endParaRPr>
          </a:p>
          <a:p>
            <a:pPr marL="390525" marR="6350" indent="-377825">
              <a:buClr>
                <a:srgbClr val="010202"/>
              </a:buClr>
              <a:tabLst>
                <a:tab pos="390525" algn="l"/>
              </a:tabLst>
            </a:pPr>
            <a:r>
              <a:rPr lang="en-US" sz="3600" spc="-3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P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racticin</a:t>
            </a:r>
            <a:r>
              <a:rPr lang="en-US" sz="36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g</a:t>
            </a:r>
            <a:r>
              <a:rPr lang="en-US" sz="3600" spc="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differen</a:t>
            </a:r>
            <a:r>
              <a:rPr lang="en-US" sz="3600" spc="-1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</a:t>
            </a:r>
            <a:r>
              <a:rPr lang="en-US" sz="3600" spc="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stage</a:t>
            </a:r>
            <a:r>
              <a:rPr lang="en-US" sz="36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s</a:t>
            </a:r>
            <a:r>
              <a:rPr lang="en-US" sz="3600" spc="-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o</a:t>
            </a:r>
            <a:r>
              <a:rPr lang="en-US" sz="3600" spc="-1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f</a:t>
            </a:r>
            <a:r>
              <a:rPr lang="en-US" sz="3600" spc="-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th</a:t>
            </a:r>
            <a:r>
              <a:rPr lang="en-US" sz="36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</a:t>
            </a:r>
            <a:r>
              <a:rPr lang="en-US" sz="3600" spc="-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purchasin</a:t>
            </a:r>
            <a:r>
              <a:rPr lang="en-US" sz="36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g</a:t>
            </a:r>
            <a:r>
              <a:rPr lang="en-US" sz="3600" spc="3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process</a:t>
            </a:r>
            <a:r>
              <a:rPr lang="en-US" sz="36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in</a:t>
            </a:r>
            <a:r>
              <a:rPr lang="en-US" sz="3600" spc="-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th</a:t>
            </a:r>
            <a:r>
              <a:rPr lang="en-US" sz="36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</a:t>
            </a:r>
            <a:r>
              <a:rPr lang="en-US" sz="3600" spc="-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humanitaria</a:t>
            </a:r>
            <a:r>
              <a:rPr lang="en-US" sz="36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n</a:t>
            </a:r>
            <a:r>
              <a:rPr lang="en-US" sz="3600" spc="3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600" spc="-2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context</a:t>
            </a:r>
            <a:endParaRPr lang="en-US" sz="3600" dirty="0" smtClean="0">
              <a:latin typeface="Adobe Garamond Pro" pitchFamily="18" charset="0"/>
              <a:cs typeface="Arial"/>
            </a:endParaRPr>
          </a:p>
          <a:p>
            <a:pPr marL="390525" marR="6350" indent="-377825">
              <a:buClr>
                <a:srgbClr val="010202"/>
              </a:buClr>
              <a:tabLst>
                <a:tab pos="390525" algn="l"/>
              </a:tabLst>
            </a:pPr>
            <a:endParaRPr lang="en-US" sz="3600" dirty="0" smtClean="0">
              <a:latin typeface="Adobe Garamond Pro" pitchFamily="18" charset="0"/>
            </a:endParaRPr>
          </a:p>
          <a:p>
            <a:pPr marL="831850" lvl="1" indent="-315595">
              <a:buClr>
                <a:srgbClr val="010202"/>
              </a:buClr>
              <a:buFont typeface="Arial"/>
              <a:buChar char="•"/>
              <a:tabLst>
                <a:tab pos="832485" algn="l"/>
              </a:tabLst>
            </a:pPr>
            <a:r>
              <a:rPr lang="en-US" sz="320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What</a:t>
            </a:r>
            <a:r>
              <a:rPr lang="en-US" sz="3200" spc="-4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20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can</a:t>
            </a:r>
            <a:r>
              <a:rPr lang="en-US" sz="32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20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go</a:t>
            </a:r>
            <a:r>
              <a:rPr lang="en-US" sz="3200" spc="-1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20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wrong?</a:t>
            </a:r>
            <a:endParaRPr lang="en-US" sz="3200" dirty="0" smtClean="0">
              <a:latin typeface="Adobe Garamond Pro" pitchFamily="18" charset="0"/>
              <a:cs typeface="Arial"/>
            </a:endParaRPr>
          </a:p>
          <a:p>
            <a:pPr marL="831850" lvl="1" indent="-315595">
              <a:spcBef>
                <a:spcPts val="530"/>
              </a:spcBef>
              <a:buClr>
                <a:srgbClr val="010202"/>
              </a:buClr>
              <a:buFont typeface="Arial"/>
              <a:buChar char="•"/>
              <a:tabLst>
                <a:tab pos="832485" algn="l"/>
              </a:tabLst>
            </a:pPr>
            <a:r>
              <a:rPr lang="en-US" sz="320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Case</a:t>
            </a:r>
            <a:r>
              <a:rPr lang="en-US" sz="3200" spc="-45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 </a:t>
            </a:r>
            <a:r>
              <a:rPr lang="en-US" sz="3200" dirty="0" smtClean="0">
                <a:solidFill>
                  <a:srgbClr val="010202"/>
                </a:solidFill>
                <a:latin typeface="Adobe Garamond Pro" pitchFamily="18" charset="0"/>
                <a:cs typeface="Arial"/>
              </a:rPr>
              <a:t>example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2778</Words>
  <Application>Microsoft Office PowerPoint</Application>
  <PresentationFormat>Custom</PresentationFormat>
  <Paragraphs>548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Custom Design</vt:lpstr>
      <vt:lpstr>   MTTN45 Humanitarian Logistics  Sourcing and Procurement   10 April 2014</vt:lpstr>
      <vt:lpstr>Module</vt:lpstr>
      <vt:lpstr>Slide 3</vt:lpstr>
      <vt:lpstr>Content </vt:lpstr>
      <vt:lpstr>Sourcing in the humanitarian context</vt:lpstr>
      <vt:lpstr>Some issues with it …</vt:lpstr>
      <vt:lpstr>Objectives of the lecture</vt:lpstr>
      <vt:lpstr>Slide 8</vt:lpstr>
      <vt:lpstr>Agenda</vt:lpstr>
      <vt:lpstr>Purchasing</vt:lpstr>
      <vt:lpstr>Purchasing strategy</vt:lpstr>
      <vt:lpstr>Determining specifications</vt:lpstr>
      <vt:lpstr>Determining specifications</vt:lpstr>
      <vt:lpstr>Determining specifications</vt:lpstr>
      <vt:lpstr>What can go wrong?</vt:lpstr>
      <vt:lpstr>What can go wrong?</vt:lpstr>
      <vt:lpstr>Selecting suppliers</vt:lpstr>
      <vt:lpstr>Slide 18</vt:lpstr>
      <vt:lpstr>What can go wrong?</vt:lpstr>
      <vt:lpstr>What can go wrong?</vt:lpstr>
      <vt:lpstr>Contracting and negotiation</vt:lpstr>
      <vt:lpstr>Slide 22</vt:lpstr>
      <vt:lpstr>What can go wrong?</vt:lpstr>
      <vt:lpstr>Contracting and negotiation</vt:lpstr>
      <vt:lpstr>Ordering</vt:lpstr>
      <vt:lpstr>Slide 26</vt:lpstr>
      <vt:lpstr>Slide 27</vt:lpstr>
      <vt:lpstr>Ordering</vt:lpstr>
      <vt:lpstr>What can go wrong?</vt:lpstr>
      <vt:lpstr>Expedition, follow up and evaluation</vt:lpstr>
      <vt:lpstr>Slide 31</vt:lpstr>
      <vt:lpstr>What can go wrong?</vt:lpstr>
      <vt:lpstr>Purchasing</vt:lpstr>
      <vt:lpstr>Case 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Nonprofit Organizations shaping the Market of Supplies</dc:title>
  <dc:creator>Ala Pazirandeh</dc:creator>
  <cp:lastModifiedBy>ala.pazirandeh</cp:lastModifiedBy>
  <cp:revision>15</cp:revision>
  <dcterms:created xsi:type="dcterms:W3CDTF">2014-03-18T11:27:39Z</dcterms:created>
  <dcterms:modified xsi:type="dcterms:W3CDTF">2014-04-07T10:48:13Z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2013-04-08T00:00:00Z</vt:filetime>
  </property>
  <property fmtid="{D5CDD505-2E9C-101B-9397-08002B2CF9AE}" pid="3" name="LastSaved">
    <vt:filetime>2014-03-18T00:00:00Z</vt:filetime>
  </property>
</Properties>
</file>